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0" r:id="rId4"/>
    <p:sldId id="271" r:id="rId5"/>
    <p:sldId id="258" r:id="rId6"/>
    <p:sldId id="259" r:id="rId7"/>
    <p:sldId id="260" r:id="rId8"/>
    <p:sldId id="261" r:id="rId9"/>
    <p:sldId id="262" r:id="rId10"/>
    <p:sldId id="263" r:id="rId11"/>
    <p:sldId id="264" r:id="rId12"/>
    <p:sldId id="265" r:id="rId13"/>
    <p:sldId id="266" r:id="rId14"/>
    <p:sldId id="267" r:id="rId15"/>
    <p:sldId id="268"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E3C9553-B35A-42B7-B843-7D2C7AC35B86}" type="datetimeFigureOut">
              <a:rPr lang="en-US" smtClean="0"/>
              <a:pPr/>
              <a:t>8/26/2011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F3EEEA8-7656-481C-8629-56BA6D7334C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3C9553-B35A-42B7-B843-7D2C7AC35B86}" type="datetimeFigureOut">
              <a:rPr lang="en-US" smtClean="0"/>
              <a:pPr/>
              <a:t>8/26/2011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EEEA8-7656-481C-8629-56BA6D7334C3}" type="slidenum">
              <a:rPr lang="en-US" smtClean="0"/>
              <a:pPr/>
              <a:t>‹#›</a:t>
            </a:fld>
            <a:endParaRPr lang="en-US"/>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3C9553-B35A-42B7-B843-7D2C7AC35B86}" type="datetimeFigureOut">
              <a:rPr lang="en-US" smtClean="0"/>
              <a:pPr/>
              <a:t>8/26/2011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EEEA8-7656-481C-8629-56BA6D7334C3}" type="slidenum">
              <a:rPr lang="en-US" smtClean="0"/>
              <a:pPr/>
              <a:t>‹#›</a:t>
            </a:fld>
            <a:endParaRPr lang="en-US"/>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3C9553-B35A-42B7-B843-7D2C7AC35B86}" type="datetimeFigureOut">
              <a:rPr lang="en-US" smtClean="0"/>
              <a:pPr/>
              <a:t>8/26/2011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EEEA8-7656-481C-8629-56BA6D7334C3}" type="slidenum">
              <a:rPr lang="en-US" smtClean="0"/>
              <a:pPr/>
              <a:t>‹#›</a:t>
            </a:fld>
            <a:endParaRPr lang="en-US"/>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E3C9553-B35A-42B7-B843-7D2C7AC35B86}" type="datetimeFigureOut">
              <a:rPr lang="en-US" smtClean="0"/>
              <a:pPr/>
              <a:t>8/26/2011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EEEA8-7656-481C-8629-56BA6D7334C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E3C9553-B35A-42B7-B843-7D2C7AC35B86}" type="datetimeFigureOut">
              <a:rPr lang="en-US" smtClean="0"/>
              <a:pPr/>
              <a:t>8/26/2011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3EEEA8-7656-481C-8629-56BA6D7334C3}" type="slidenum">
              <a:rPr lang="en-US" smtClean="0"/>
              <a:pPr/>
              <a:t>‹#›</a:t>
            </a:fld>
            <a:endParaRPr lang="en-US"/>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E3C9553-B35A-42B7-B843-7D2C7AC35B86}" type="datetimeFigureOut">
              <a:rPr lang="en-US" smtClean="0"/>
              <a:pPr/>
              <a:t>8/26/2011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3EEEA8-7656-481C-8629-56BA6D7334C3}" type="slidenum">
              <a:rPr lang="en-US" smtClean="0"/>
              <a:pPr/>
              <a:t>‹#›</a:t>
            </a:fld>
            <a:endParaRPr lang="en-US"/>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E3C9553-B35A-42B7-B843-7D2C7AC35B86}" type="datetimeFigureOut">
              <a:rPr lang="en-US" smtClean="0"/>
              <a:pPr/>
              <a:t>8/26/2011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3EEEA8-7656-481C-8629-56BA6D7334C3}" type="slidenum">
              <a:rPr lang="en-US" smtClean="0"/>
              <a:pPr/>
              <a:t>‹#›</a:t>
            </a:fld>
            <a:endParaRPr lang="en-US"/>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3C9553-B35A-42B7-B843-7D2C7AC35B86}" type="datetimeFigureOut">
              <a:rPr lang="en-US" smtClean="0"/>
              <a:pPr/>
              <a:t>8/26/2011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3EEEA8-7656-481C-8629-56BA6D7334C3}" type="slidenum">
              <a:rPr lang="en-US" smtClean="0"/>
              <a:pPr/>
              <a:t>‹#›</a:t>
            </a:fld>
            <a:endParaRPr lang="en-US"/>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E3C9553-B35A-42B7-B843-7D2C7AC35B86}" type="datetimeFigureOut">
              <a:rPr lang="en-US" smtClean="0"/>
              <a:pPr/>
              <a:t>8/26/2011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3EEEA8-7656-481C-8629-56BA6D7334C3}" type="slidenum">
              <a:rPr lang="en-US" smtClean="0"/>
              <a:pPr/>
              <a:t>‹#›</a:t>
            </a:fld>
            <a:endParaRPr lang="en-US"/>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E3C9553-B35A-42B7-B843-7D2C7AC35B86}" type="datetimeFigureOut">
              <a:rPr lang="en-US" smtClean="0"/>
              <a:pPr/>
              <a:t>8/26/2011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F3EEEA8-7656-481C-8629-56BA6D7334C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E3C9553-B35A-42B7-B843-7D2C7AC35B86}" type="datetimeFigureOut">
              <a:rPr lang="en-US" smtClean="0"/>
              <a:pPr/>
              <a:t>8/26/2011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F3EEEA8-7656-481C-8629-56BA6D7334C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1.wav"/></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Pronouns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 xmlns:p14="http://schemas.microsoft.com/office/powerpoint/2010/main" val="347964433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Indefinite Pronouns</a:t>
            </a:r>
          </a:p>
        </p:txBody>
      </p:sp>
      <p:sp>
        <p:nvSpPr>
          <p:cNvPr id="3" name="Content Placeholder 2"/>
          <p:cNvSpPr>
            <a:spLocks noGrp="1"/>
          </p:cNvSpPr>
          <p:nvPr>
            <p:ph idx="1"/>
          </p:nvPr>
        </p:nvSpPr>
        <p:spPr/>
        <p:txBody>
          <a:bodyPr/>
          <a:lstStyle/>
          <a:p>
            <a:endParaRPr lang="en-US" dirty="0"/>
          </a:p>
          <a:p>
            <a:pPr>
              <a:buFont typeface="Arial" pitchFamily="34" charset="0"/>
              <a:buChar char="•"/>
            </a:pPr>
            <a:r>
              <a:rPr lang="en-US" sz="1800" dirty="0"/>
              <a:t>Indefinite pronouns refer to unnamed people, places, things, or ideas. </a:t>
            </a:r>
            <a:endParaRPr lang="en-US" sz="1800" dirty="0" smtClean="0"/>
          </a:p>
          <a:p>
            <a:pPr marL="0" indent="0">
              <a:buNone/>
            </a:pPr>
            <a:endParaRPr lang="en-US" sz="1800" dirty="0"/>
          </a:p>
          <a:p>
            <a:pPr>
              <a:buFont typeface="Arial" pitchFamily="34" charset="0"/>
              <a:buChar char="•"/>
            </a:pPr>
            <a:r>
              <a:rPr lang="en-US" sz="1800" dirty="0"/>
              <a:t>Indefinite pronouns often do not have definite antecedents as personal pronouns do. </a:t>
            </a:r>
            <a:endParaRPr lang="en-US" sz="1800" dirty="0" smtClean="0"/>
          </a:p>
          <a:p>
            <a:pPr>
              <a:buFont typeface="Arial" pitchFamily="34" charset="0"/>
              <a:buChar char="•"/>
            </a:pPr>
            <a:endParaRPr lang="en-US" sz="1800" dirty="0"/>
          </a:p>
          <a:p>
            <a:pPr marL="0" indent="0">
              <a:buNone/>
            </a:pPr>
            <a:r>
              <a:rPr lang="en-US" sz="1800" dirty="0"/>
              <a:t>Ex. : 	</a:t>
            </a:r>
            <a:r>
              <a:rPr lang="en-US" sz="1800" b="1" dirty="0"/>
              <a:t>Several</a:t>
            </a:r>
            <a:r>
              <a:rPr lang="en-US" sz="1800" dirty="0"/>
              <a:t> have qualified for the contest.</a:t>
            </a:r>
          </a:p>
          <a:p>
            <a:pPr marL="0" indent="0">
              <a:buNone/>
            </a:pPr>
            <a:r>
              <a:rPr lang="en-US" sz="1800" dirty="0" smtClean="0"/>
              <a:t>	</a:t>
            </a:r>
            <a:r>
              <a:rPr lang="en-US" sz="1800" b="1" dirty="0" smtClean="0"/>
              <a:t>Many</a:t>
            </a:r>
            <a:r>
              <a:rPr lang="en-US" sz="1800" dirty="0" smtClean="0"/>
              <a:t> </a:t>
            </a:r>
            <a:r>
              <a:rPr lang="en-US" sz="1800" dirty="0"/>
              <a:t>collected the newspapers</a:t>
            </a:r>
          </a:p>
          <a:p>
            <a:pPr marL="0" indent="0">
              <a:buNone/>
            </a:pPr>
            <a:r>
              <a:rPr lang="en-US" sz="1800" dirty="0" smtClean="0"/>
              <a:t>	I’ve </a:t>
            </a:r>
            <a:r>
              <a:rPr lang="en-US" sz="1800" dirty="0"/>
              <a:t>gathered </a:t>
            </a:r>
            <a:r>
              <a:rPr lang="en-US" sz="1800" b="1" dirty="0"/>
              <a:t>everything</a:t>
            </a:r>
            <a:r>
              <a:rPr lang="en-US" sz="1800" dirty="0"/>
              <a:t> now. </a:t>
            </a:r>
          </a:p>
          <a:p>
            <a:pPr marL="0" indent="0">
              <a:buNone/>
            </a:pPr>
            <a:endParaRPr lang="en-US" dirty="0"/>
          </a:p>
          <a:p>
            <a:endParaRPr lang="en-US" dirty="0"/>
          </a:p>
        </p:txBody>
      </p:sp>
    </p:spTree>
    <p:extLst>
      <p:ext uri="{BB962C8B-B14F-4D97-AF65-F5344CB8AC3E}">
        <p14:creationId xmlns="" xmlns:p14="http://schemas.microsoft.com/office/powerpoint/2010/main" val="119069030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p:spPr>
        <p:txBody>
          <a:bodyPr>
            <a:normAutofit fontScale="90000"/>
          </a:bodyPr>
          <a:lstStyle/>
          <a:p>
            <a:r>
              <a:rPr lang="en-US" dirty="0"/>
              <a:t>Common Indefinite Pronouns</a:t>
            </a:r>
            <a:br>
              <a:rPr lang="en-US" dirty="0"/>
            </a:br>
            <a:endParaRPr lang="en-US" dirty="0"/>
          </a:p>
        </p:txBody>
      </p:sp>
      <p:sp>
        <p:nvSpPr>
          <p:cNvPr id="3" name="Content Placeholder 2"/>
          <p:cNvSpPr>
            <a:spLocks noGrp="1"/>
          </p:cNvSpPr>
          <p:nvPr>
            <p:ph idx="1"/>
          </p:nvPr>
        </p:nvSpPr>
        <p:spPr>
          <a:xfrm>
            <a:off x="457200" y="2438400"/>
            <a:ext cx="8229600" cy="3886200"/>
          </a:xfrm>
        </p:spPr>
        <p:txBody>
          <a:bodyPr>
            <a:normAutofit/>
          </a:bodyPr>
          <a:lstStyle/>
          <a:p>
            <a:pPr marL="0" indent="0">
              <a:buNone/>
            </a:pPr>
            <a:r>
              <a:rPr lang="en-US" sz="1800" dirty="0" smtClean="0"/>
              <a:t>Singular</a:t>
            </a:r>
            <a:r>
              <a:rPr lang="en-US" sz="1800" dirty="0"/>
              <a:t>:  </a:t>
            </a:r>
            <a:r>
              <a:rPr lang="en-US" sz="1800" dirty="0" smtClean="0"/>
              <a:t>       another       anybody       anyone         anything       each        either                            	        everybody   everyone      everything   neither          nobody   no one           	        somebody   someone      something   much            one</a:t>
            </a:r>
            <a:endParaRPr lang="en-US" sz="1800" dirty="0"/>
          </a:p>
          <a:p>
            <a:pPr marL="0" indent="0">
              <a:buNone/>
            </a:pPr>
            <a:endParaRPr lang="en-US" sz="1800" dirty="0"/>
          </a:p>
          <a:p>
            <a:pPr marL="0" indent="0">
              <a:buNone/>
            </a:pPr>
            <a:r>
              <a:rPr lang="en-US" sz="1800" dirty="0"/>
              <a:t>Plural: 	</a:t>
            </a:r>
            <a:r>
              <a:rPr lang="en-US" sz="1800" dirty="0" smtClean="0"/>
              <a:t>	both</a:t>
            </a:r>
            <a:r>
              <a:rPr lang="en-US" sz="1800" dirty="0"/>
              <a:t>	</a:t>
            </a:r>
            <a:r>
              <a:rPr lang="en-US" sz="1800" dirty="0" smtClean="0"/>
              <a:t>few</a:t>
            </a:r>
            <a:r>
              <a:rPr lang="en-US" sz="1800" dirty="0"/>
              <a:t>	</a:t>
            </a:r>
            <a:r>
              <a:rPr lang="en-US" sz="1800" dirty="0" smtClean="0"/>
              <a:t>many</a:t>
            </a:r>
            <a:r>
              <a:rPr lang="en-US" sz="1800" dirty="0"/>
              <a:t>	</a:t>
            </a:r>
            <a:r>
              <a:rPr lang="en-US" sz="1800" dirty="0" smtClean="0"/>
              <a:t>others	several</a:t>
            </a:r>
            <a:endParaRPr lang="en-US" sz="1800" dirty="0"/>
          </a:p>
          <a:p>
            <a:pPr marL="0" indent="0">
              <a:buNone/>
            </a:pPr>
            <a:endParaRPr lang="en-US" sz="1800" dirty="0"/>
          </a:p>
          <a:p>
            <a:pPr marL="0" indent="0">
              <a:buNone/>
            </a:pPr>
            <a:r>
              <a:rPr lang="en-US" sz="1800" dirty="0"/>
              <a:t>Singular/Plural: </a:t>
            </a:r>
            <a:r>
              <a:rPr lang="en-US" sz="1800" dirty="0" smtClean="0"/>
              <a:t>	all</a:t>
            </a:r>
            <a:r>
              <a:rPr lang="en-US" sz="1800" dirty="0"/>
              <a:t>	any	most	none	some</a:t>
            </a:r>
          </a:p>
          <a:p>
            <a:endParaRPr lang="en-US" sz="1800" dirty="0"/>
          </a:p>
        </p:txBody>
      </p:sp>
    </p:spTree>
    <p:extLst>
      <p:ext uri="{BB962C8B-B14F-4D97-AF65-F5344CB8AC3E}">
        <p14:creationId xmlns="" xmlns:p14="http://schemas.microsoft.com/office/powerpoint/2010/main" val="22308507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a:xfrm>
            <a:off x="457200" y="2362200"/>
            <a:ext cx="8229600" cy="3962400"/>
          </a:xfrm>
        </p:spPr>
        <p:txBody>
          <a:bodyPr/>
          <a:lstStyle/>
          <a:p>
            <a:pPr marL="0" indent="0">
              <a:buNone/>
            </a:pPr>
            <a:r>
              <a:rPr lang="en-US" sz="2000" dirty="0"/>
              <a:t>Find the indefinite pronouns in the following sentences: </a:t>
            </a:r>
          </a:p>
          <a:p>
            <a:pPr marL="0" indent="0">
              <a:buNone/>
            </a:pPr>
            <a:endParaRPr lang="en-US" sz="2000" dirty="0"/>
          </a:p>
          <a:p>
            <a:pPr marL="514350" indent="-514350">
              <a:buFont typeface="+mj-lt"/>
              <a:buAutoNum type="arabicPeriod"/>
            </a:pPr>
            <a:r>
              <a:rPr lang="en-US" sz="2000" dirty="0" smtClean="0"/>
              <a:t>Many </a:t>
            </a:r>
            <a:r>
              <a:rPr lang="en-US" sz="2000" dirty="0"/>
              <a:t>feel they cannot help the environment.</a:t>
            </a:r>
          </a:p>
          <a:p>
            <a:pPr marL="514350" indent="-514350">
              <a:buFont typeface="+mj-lt"/>
              <a:buAutoNum type="arabicPeriod"/>
            </a:pPr>
            <a:endParaRPr lang="en-US" sz="2000" dirty="0"/>
          </a:p>
          <a:p>
            <a:pPr marL="514350" indent="-514350">
              <a:buFont typeface="+mj-lt"/>
              <a:buAutoNum type="arabicPeriod"/>
            </a:pPr>
            <a:r>
              <a:rPr lang="en-US" sz="2000" dirty="0" smtClean="0"/>
              <a:t>Each </a:t>
            </a:r>
            <a:r>
              <a:rPr lang="en-US" sz="2000" dirty="0"/>
              <a:t>can make a difference.</a:t>
            </a:r>
          </a:p>
          <a:p>
            <a:pPr marL="514350" indent="-514350">
              <a:buFont typeface="+mj-lt"/>
              <a:buAutoNum type="arabicPeriod"/>
            </a:pPr>
            <a:endParaRPr lang="en-US" sz="2000" dirty="0"/>
          </a:p>
          <a:p>
            <a:pPr marL="514350" indent="-514350">
              <a:buFont typeface="+mj-lt"/>
              <a:buAutoNum type="arabicPeriod"/>
            </a:pPr>
            <a:r>
              <a:rPr lang="en-US" sz="2000" dirty="0" smtClean="0"/>
              <a:t>Almost </a:t>
            </a:r>
            <a:r>
              <a:rPr lang="en-US" sz="2000" dirty="0"/>
              <a:t>everything has more than one use. </a:t>
            </a:r>
          </a:p>
          <a:p>
            <a:endParaRPr lang="en-US" dirty="0"/>
          </a:p>
        </p:txBody>
      </p:sp>
    </p:spTree>
    <p:extLst>
      <p:ext uri="{BB962C8B-B14F-4D97-AF65-F5344CB8AC3E}">
        <p14:creationId xmlns="" xmlns:p14="http://schemas.microsoft.com/office/powerpoint/2010/main" val="410386657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a:xfrm>
            <a:off x="457200" y="2362200"/>
            <a:ext cx="8229600" cy="3962400"/>
          </a:xfrm>
        </p:spPr>
        <p:txBody>
          <a:bodyPr/>
          <a:lstStyle/>
          <a:p>
            <a:pPr marL="0" indent="0">
              <a:buNone/>
            </a:pPr>
            <a:r>
              <a:rPr lang="en-US" sz="2000" dirty="0"/>
              <a:t>Find the indefinite pronouns in the following sentences: </a:t>
            </a:r>
          </a:p>
          <a:p>
            <a:pPr marL="0" indent="0">
              <a:buNone/>
            </a:pPr>
            <a:endParaRPr lang="en-US" sz="2000" dirty="0"/>
          </a:p>
          <a:p>
            <a:pPr marL="514350" indent="-514350">
              <a:buFont typeface="+mj-lt"/>
              <a:buAutoNum type="arabicPeriod"/>
            </a:pPr>
            <a:r>
              <a:rPr lang="en-US" sz="2000" dirty="0" smtClean="0"/>
              <a:t>Many </a:t>
            </a:r>
            <a:r>
              <a:rPr lang="en-US" sz="2000" dirty="0">
                <a:solidFill>
                  <a:schemeClr val="bg1">
                    <a:lumMod val="75000"/>
                  </a:schemeClr>
                </a:solidFill>
              </a:rPr>
              <a:t>feel they cannot help the environment</a:t>
            </a:r>
            <a:r>
              <a:rPr lang="en-US" sz="2000" dirty="0"/>
              <a:t>.</a:t>
            </a:r>
          </a:p>
          <a:p>
            <a:pPr marL="514350" indent="-514350">
              <a:buFont typeface="+mj-lt"/>
              <a:buAutoNum type="arabicPeriod"/>
            </a:pPr>
            <a:endParaRPr lang="en-US" sz="2000" dirty="0"/>
          </a:p>
          <a:p>
            <a:pPr marL="514350" indent="-514350">
              <a:buFont typeface="+mj-lt"/>
              <a:buAutoNum type="arabicPeriod"/>
            </a:pPr>
            <a:r>
              <a:rPr lang="en-US" sz="2000" dirty="0" smtClean="0"/>
              <a:t>Each </a:t>
            </a:r>
            <a:r>
              <a:rPr lang="en-US" sz="2000" dirty="0">
                <a:solidFill>
                  <a:schemeClr val="bg1">
                    <a:lumMod val="75000"/>
                  </a:schemeClr>
                </a:solidFill>
              </a:rPr>
              <a:t>can make a difference</a:t>
            </a:r>
            <a:r>
              <a:rPr lang="en-US" sz="2000" dirty="0"/>
              <a:t>.</a:t>
            </a:r>
          </a:p>
          <a:p>
            <a:pPr marL="514350" indent="-514350">
              <a:buFont typeface="+mj-lt"/>
              <a:buAutoNum type="arabicPeriod"/>
            </a:pPr>
            <a:endParaRPr lang="en-US" sz="2000" dirty="0"/>
          </a:p>
          <a:p>
            <a:pPr marL="514350" indent="-514350">
              <a:buFont typeface="+mj-lt"/>
              <a:buAutoNum type="arabicPeriod"/>
            </a:pPr>
            <a:r>
              <a:rPr lang="en-US" sz="2000" dirty="0" smtClean="0">
                <a:solidFill>
                  <a:schemeClr val="bg1">
                    <a:lumMod val="75000"/>
                  </a:schemeClr>
                </a:solidFill>
              </a:rPr>
              <a:t>Almost</a:t>
            </a:r>
            <a:r>
              <a:rPr lang="en-US" sz="2000" dirty="0" smtClean="0"/>
              <a:t> </a:t>
            </a:r>
            <a:r>
              <a:rPr lang="en-US" sz="2000" dirty="0"/>
              <a:t>everything </a:t>
            </a:r>
            <a:r>
              <a:rPr lang="en-US" sz="2000" dirty="0">
                <a:solidFill>
                  <a:schemeClr val="bg1">
                    <a:lumMod val="75000"/>
                  </a:schemeClr>
                </a:solidFill>
              </a:rPr>
              <a:t>has more than one use</a:t>
            </a:r>
            <a:r>
              <a:rPr lang="en-US" sz="2000" dirty="0"/>
              <a:t>. </a:t>
            </a:r>
            <a:endParaRPr lang="en-US" sz="2000" dirty="0" smtClean="0"/>
          </a:p>
          <a:p>
            <a:pPr marL="514350" indent="-514350">
              <a:buFont typeface="+mj-lt"/>
              <a:buAutoNum type="arabicPeriod"/>
            </a:pPr>
            <a:endParaRPr lang="en-US" sz="2000" dirty="0"/>
          </a:p>
          <a:p>
            <a:pPr marL="0" indent="0">
              <a:buNone/>
            </a:pPr>
            <a:r>
              <a:rPr lang="en-US" sz="2000" dirty="0" smtClean="0"/>
              <a:t>	* “One” as a pronoun:  </a:t>
            </a:r>
            <a:r>
              <a:rPr lang="en-US" sz="2000" b="1" dirty="0" smtClean="0"/>
              <a:t>One</a:t>
            </a:r>
            <a:r>
              <a:rPr lang="en-US" sz="2000" dirty="0" smtClean="0"/>
              <a:t> cannot help but feel pity for him.</a:t>
            </a:r>
            <a:endParaRPr lang="en-US" sz="2000" dirty="0"/>
          </a:p>
          <a:p>
            <a:endParaRPr lang="en-US" dirty="0"/>
          </a:p>
        </p:txBody>
      </p:sp>
    </p:spTree>
    <p:extLst>
      <p:ext uri="{BB962C8B-B14F-4D97-AF65-F5344CB8AC3E}">
        <p14:creationId xmlns="" xmlns:p14="http://schemas.microsoft.com/office/powerpoint/2010/main" val="422906186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Demonstrative Pronouns</a:t>
            </a:r>
          </a:p>
        </p:txBody>
      </p:sp>
      <p:sp>
        <p:nvSpPr>
          <p:cNvPr id="3" name="Content Placeholder 2"/>
          <p:cNvSpPr>
            <a:spLocks noGrp="1"/>
          </p:cNvSpPr>
          <p:nvPr>
            <p:ph idx="1"/>
          </p:nvPr>
        </p:nvSpPr>
        <p:spPr>
          <a:xfrm>
            <a:off x="457200" y="2438400"/>
            <a:ext cx="8229600" cy="3886200"/>
          </a:xfrm>
        </p:spPr>
        <p:txBody>
          <a:bodyPr/>
          <a:lstStyle/>
          <a:p>
            <a:pPr>
              <a:buFont typeface="Arial" pitchFamily="34" charset="0"/>
              <a:buChar char="•"/>
            </a:pPr>
            <a:r>
              <a:rPr lang="en-US" sz="2000" dirty="0" smtClean="0"/>
              <a:t>Demonstrative </a:t>
            </a:r>
            <a:r>
              <a:rPr lang="en-US" sz="2000" dirty="0"/>
              <a:t>pronouns point out a specific person, place, thing, or idea.</a:t>
            </a:r>
          </a:p>
          <a:p>
            <a:pPr marL="0" indent="0">
              <a:buNone/>
            </a:pPr>
            <a:endParaRPr lang="en-US" sz="2000" dirty="0" smtClean="0"/>
          </a:p>
          <a:p>
            <a:pPr marL="0" indent="0">
              <a:buNone/>
            </a:pPr>
            <a:r>
              <a:rPr lang="en-US" sz="2000" dirty="0"/>
              <a:t>	</a:t>
            </a:r>
            <a:r>
              <a:rPr lang="en-US" sz="2000" dirty="0" smtClean="0"/>
              <a:t>	This</a:t>
            </a:r>
            <a:r>
              <a:rPr lang="en-US" sz="2000" dirty="0"/>
              <a:t>	</a:t>
            </a:r>
            <a:r>
              <a:rPr lang="en-US" sz="2000" dirty="0" smtClean="0"/>
              <a:t>That</a:t>
            </a:r>
            <a:r>
              <a:rPr lang="en-US" sz="2000" dirty="0"/>
              <a:t>	</a:t>
            </a:r>
            <a:r>
              <a:rPr lang="en-US" sz="2000" dirty="0" smtClean="0"/>
              <a:t>These</a:t>
            </a:r>
            <a:r>
              <a:rPr lang="en-US" sz="2000" dirty="0"/>
              <a:t>	</a:t>
            </a:r>
            <a:r>
              <a:rPr lang="en-US" sz="2000" dirty="0" smtClean="0"/>
              <a:t>Those</a:t>
            </a:r>
          </a:p>
          <a:p>
            <a:pPr marL="0" indent="0">
              <a:buNone/>
            </a:pPr>
            <a:endParaRPr lang="en-US" sz="2000" dirty="0"/>
          </a:p>
          <a:p>
            <a:pPr marL="0" indent="0">
              <a:buNone/>
            </a:pPr>
            <a:r>
              <a:rPr lang="en-US" sz="2000" dirty="0"/>
              <a:t>	</a:t>
            </a:r>
            <a:endParaRPr lang="en-US" sz="2000" dirty="0" smtClean="0"/>
          </a:p>
          <a:p>
            <a:pPr marL="0" indent="0">
              <a:buNone/>
            </a:pPr>
            <a:r>
              <a:rPr lang="en-US" sz="2000" dirty="0"/>
              <a:t>	</a:t>
            </a:r>
            <a:r>
              <a:rPr lang="en-US" sz="2000" dirty="0" smtClean="0"/>
              <a:t>Examples</a:t>
            </a:r>
            <a:r>
              <a:rPr lang="en-US" sz="2000" dirty="0"/>
              <a:t>:  </a:t>
            </a:r>
            <a:r>
              <a:rPr lang="en-US" sz="2000" dirty="0" smtClean="0"/>
              <a:t>	</a:t>
            </a:r>
            <a:r>
              <a:rPr lang="en-US" sz="2000" b="1" dirty="0" smtClean="0"/>
              <a:t>This</a:t>
            </a:r>
            <a:r>
              <a:rPr lang="en-US" sz="2000" dirty="0" smtClean="0"/>
              <a:t> </a:t>
            </a:r>
            <a:r>
              <a:rPr lang="en-US" sz="2000" dirty="0"/>
              <a:t>is Mary’s coat on the hanger.</a:t>
            </a:r>
          </a:p>
          <a:p>
            <a:pPr marL="0" indent="0">
              <a:buNone/>
            </a:pPr>
            <a:r>
              <a:rPr lang="en-US" sz="2000" dirty="0"/>
              <a:t>      </a:t>
            </a:r>
            <a:r>
              <a:rPr lang="en-US" sz="2000" dirty="0" smtClean="0"/>
              <a:t>	 		Are </a:t>
            </a:r>
            <a:r>
              <a:rPr lang="en-US" sz="2000" b="1" dirty="0"/>
              <a:t>these</a:t>
            </a:r>
            <a:r>
              <a:rPr lang="en-US" sz="2000" dirty="0"/>
              <a:t> John’s glasses? </a:t>
            </a:r>
          </a:p>
          <a:p>
            <a:pPr marL="0" indent="0">
              <a:buNone/>
            </a:pPr>
            <a:endParaRPr lang="en-US" sz="2000" dirty="0"/>
          </a:p>
          <a:p>
            <a:pPr marL="0" indent="0">
              <a:buNone/>
            </a:pPr>
            <a:endParaRPr lang="en-US" sz="2000" dirty="0"/>
          </a:p>
          <a:p>
            <a:endParaRPr lang="en-US" dirty="0"/>
          </a:p>
        </p:txBody>
      </p:sp>
    </p:spTree>
    <p:extLst>
      <p:ext uri="{BB962C8B-B14F-4D97-AF65-F5344CB8AC3E}">
        <p14:creationId xmlns="" xmlns:p14="http://schemas.microsoft.com/office/powerpoint/2010/main" val="142360063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Interrogative Pronouns</a:t>
            </a:r>
          </a:p>
        </p:txBody>
      </p:sp>
      <p:sp>
        <p:nvSpPr>
          <p:cNvPr id="3" name="Content Placeholder 2"/>
          <p:cNvSpPr>
            <a:spLocks noGrp="1"/>
          </p:cNvSpPr>
          <p:nvPr>
            <p:ph idx="1"/>
          </p:nvPr>
        </p:nvSpPr>
        <p:spPr>
          <a:xfrm>
            <a:off x="457200" y="2514600"/>
            <a:ext cx="8229600" cy="3810000"/>
          </a:xfrm>
        </p:spPr>
        <p:txBody>
          <a:bodyPr/>
          <a:lstStyle/>
          <a:p>
            <a:pPr>
              <a:buFont typeface="Arial" pitchFamily="34" charset="0"/>
              <a:buChar char="•"/>
            </a:pPr>
            <a:r>
              <a:rPr lang="en-US" sz="2000" dirty="0" smtClean="0"/>
              <a:t>Interrogative </a:t>
            </a:r>
            <a:r>
              <a:rPr lang="en-US" sz="2000" dirty="0"/>
              <a:t>pronouns are used to ask questions.</a:t>
            </a:r>
          </a:p>
          <a:p>
            <a:pPr marL="0" indent="0">
              <a:buNone/>
            </a:pPr>
            <a:endParaRPr lang="en-US" sz="2000" dirty="0" smtClean="0"/>
          </a:p>
          <a:p>
            <a:pPr marL="0" indent="0">
              <a:buNone/>
            </a:pPr>
            <a:r>
              <a:rPr lang="en-US" sz="2000" dirty="0"/>
              <a:t>	</a:t>
            </a:r>
            <a:r>
              <a:rPr lang="en-US" sz="2000" dirty="0" smtClean="0"/>
              <a:t>What</a:t>
            </a:r>
            <a:r>
              <a:rPr lang="en-US" sz="2000" dirty="0"/>
              <a:t>	</a:t>
            </a:r>
            <a:r>
              <a:rPr lang="en-US" sz="2000" dirty="0" smtClean="0"/>
              <a:t> Which</a:t>
            </a:r>
            <a:r>
              <a:rPr lang="en-US" sz="2000" dirty="0"/>
              <a:t>	 </a:t>
            </a:r>
            <a:r>
              <a:rPr lang="en-US" sz="2000" dirty="0" smtClean="0"/>
              <a:t>    Who</a:t>
            </a:r>
            <a:r>
              <a:rPr lang="en-US" sz="2000" dirty="0"/>
              <a:t>	</a:t>
            </a:r>
            <a:r>
              <a:rPr lang="en-US" sz="2000" dirty="0" smtClean="0"/>
              <a:t>     Whom      Whose</a:t>
            </a:r>
            <a:endParaRPr lang="en-US" sz="2000" dirty="0"/>
          </a:p>
          <a:p>
            <a:pPr marL="0" indent="0">
              <a:buNone/>
            </a:pPr>
            <a:endParaRPr lang="en-US" sz="2000" dirty="0" smtClean="0"/>
          </a:p>
          <a:p>
            <a:pPr marL="0" indent="0">
              <a:buNone/>
            </a:pPr>
            <a:r>
              <a:rPr lang="en-US" sz="2000" dirty="0" smtClean="0"/>
              <a:t>	Examples</a:t>
            </a:r>
            <a:r>
              <a:rPr lang="en-US" sz="2000" dirty="0"/>
              <a:t>:  </a:t>
            </a:r>
            <a:r>
              <a:rPr lang="en-US" sz="2000" dirty="0" smtClean="0"/>
              <a:t>	</a:t>
            </a:r>
            <a:r>
              <a:rPr lang="en-US" sz="2000" b="1" dirty="0" smtClean="0"/>
              <a:t>What</a:t>
            </a:r>
            <a:r>
              <a:rPr lang="en-US" sz="2000" dirty="0" smtClean="0"/>
              <a:t> </a:t>
            </a:r>
            <a:r>
              <a:rPr lang="en-US" sz="2000" dirty="0"/>
              <a:t>is known about the case?</a:t>
            </a:r>
          </a:p>
          <a:p>
            <a:pPr marL="0" indent="0">
              <a:buNone/>
            </a:pPr>
            <a:r>
              <a:rPr lang="en-US" sz="2000" dirty="0"/>
              <a:t>       </a:t>
            </a:r>
            <a:r>
              <a:rPr lang="en-US" sz="2000" dirty="0" smtClean="0"/>
              <a:t>			</a:t>
            </a:r>
            <a:r>
              <a:rPr lang="en-US" sz="2000" b="1" dirty="0" smtClean="0"/>
              <a:t>Who</a:t>
            </a:r>
            <a:r>
              <a:rPr lang="en-US" sz="2000" dirty="0" smtClean="0"/>
              <a:t> </a:t>
            </a:r>
            <a:r>
              <a:rPr lang="en-US" sz="2000" dirty="0"/>
              <a:t>is coming to the party? </a:t>
            </a:r>
          </a:p>
          <a:p>
            <a:endParaRPr lang="en-US" dirty="0"/>
          </a:p>
        </p:txBody>
      </p:sp>
    </p:spTree>
    <p:extLst>
      <p:ext uri="{BB962C8B-B14F-4D97-AF65-F5344CB8AC3E}">
        <p14:creationId xmlns="" xmlns:p14="http://schemas.microsoft.com/office/powerpoint/2010/main" val="415055168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noAutofit/>
          </a:bodyPr>
          <a:lstStyle/>
          <a:p>
            <a:pPr algn="ctr"/>
            <a:r>
              <a:rPr lang="en-US" sz="8800" dirty="0" smtClean="0"/>
              <a:t>Fin</a:t>
            </a:r>
            <a:endParaRPr lang="en-US" sz="8800" dirty="0"/>
          </a:p>
        </p:txBody>
      </p:sp>
      <p:pic>
        <p:nvPicPr>
          <p:cNvPr id="3074" name="Picture 2"/>
          <p:cNvPicPr>
            <a:picLocks noGrp="1" noChangeAspect="1" noChangeArrowheads="1"/>
          </p:cNvPicPr>
          <p:nvPr>
            <p:ph idx="1"/>
          </p:nvPr>
        </p:nvPicPr>
        <p:blipFill>
          <a:blip r:embed="rId3">
            <a:extLst>
              <a:ext uri="{28A0092B-C50C-407E-A947-70E740481C1C}">
                <a14:useLocalDpi xmlns="" xmlns:a14="http://schemas.microsoft.com/office/drawing/2010/main" val="0"/>
              </a:ext>
            </a:extLst>
          </a:blip>
          <a:srcRect/>
          <a:stretch>
            <a:fillRect/>
          </a:stretch>
        </p:blipFill>
        <p:spPr bwMode="auto">
          <a:xfrm>
            <a:off x="3267343" y="2825224"/>
            <a:ext cx="2609314" cy="260931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073969228"/>
      </p:ext>
    </p:extLst>
  </p:cSld>
  <p:clrMapOvr>
    <a:masterClrMapping/>
  </p:clrMapOvr>
  <mc:AlternateContent xmlns:mc="http://schemas.openxmlformats.org/markup-compatibility/2006">
    <mc:Choice xmlns="" xmlns:p14="http://schemas.microsoft.com/office/powerpoint/2010/main" Requires="p14">
      <p:transition spd="med" p14:dur="700">
        <p:fade/>
        <p:sndAc>
          <p:stSnd>
            <p:snd r:embed="rId4" name="applause.wav"/>
          </p:stSnd>
        </p:sndAc>
      </p:transition>
    </mc:Choice>
    <mc:Fallback>
      <p:transition spd="med">
        <p:fade/>
        <p:sndAc>
          <p:stSnd>
            <p:snd r:embed="rId2" name="applause.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229600" cy="1143000"/>
          </a:xfrm>
        </p:spPr>
        <p:txBody>
          <a:bodyPr>
            <a:normAutofit fontScale="90000"/>
          </a:bodyPr>
          <a:lstStyle/>
          <a:p>
            <a:r>
              <a:rPr lang="en-US" dirty="0"/>
              <a:t>A pronoun is a word that takes the place of a noun or group of nouns.</a:t>
            </a:r>
          </a:p>
        </p:txBody>
      </p:sp>
    </p:spTree>
    <p:extLst>
      <p:ext uri="{BB962C8B-B14F-4D97-AF65-F5344CB8AC3E}">
        <p14:creationId xmlns="" xmlns:p14="http://schemas.microsoft.com/office/powerpoint/2010/main" val="118938921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use pronouns?	</a:t>
            </a:r>
            <a:endParaRPr lang="en-US" dirty="0"/>
          </a:p>
        </p:txBody>
      </p:sp>
      <p:sp>
        <p:nvSpPr>
          <p:cNvPr id="3" name="Content Placeholder 2"/>
          <p:cNvSpPr>
            <a:spLocks noGrp="1"/>
          </p:cNvSpPr>
          <p:nvPr>
            <p:ph idx="1"/>
          </p:nvPr>
        </p:nvSpPr>
        <p:spPr/>
        <p:txBody>
          <a:bodyPr/>
          <a:lstStyle/>
          <a:p>
            <a:pPr>
              <a:buNone/>
            </a:pPr>
            <a:r>
              <a:rPr lang="en-US" dirty="0" smtClean="0"/>
              <a:t>	</a:t>
            </a:r>
          </a:p>
          <a:p>
            <a:pPr>
              <a:buNone/>
            </a:pPr>
            <a:r>
              <a:rPr lang="en-US" dirty="0" smtClean="0"/>
              <a:t>	</a:t>
            </a:r>
            <a:r>
              <a:rPr lang="en-US" dirty="0" smtClean="0"/>
              <a:t>	Joe went to the store. Joe bought some chips and a Coke. Then Joe went to Joe’s friend’s house. Joe’s friend Mark wanted to go to the ballpark. Joe wanted to go to the mall instead. Joe and Mark decided that Joe and Mark would go to the ballpark first and the mall last because the mall was air-conditioned, and the mall would be a nice change after the hot ballpark. </a:t>
            </a: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use pronouns?	</a:t>
            </a:r>
            <a:endParaRPr lang="en-US" dirty="0"/>
          </a:p>
        </p:txBody>
      </p:sp>
      <p:sp>
        <p:nvSpPr>
          <p:cNvPr id="3" name="Content Placeholder 2"/>
          <p:cNvSpPr>
            <a:spLocks noGrp="1"/>
          </p:cNvSpPr>
          <p:nvPr>
            <p:ph idx="1"/>
          </p:nvPr>
        </p:nvSpPr>
        <p:spPr/>
        <p:txBody>
          <a:bodyPr/>
          <a:lstStyle/>
          <a:p>
            <a:pPr>
              <a:buNone/>
            </a:pPr>
            <a:r>
              <a:rPr lang="en-US" dirty="0" smtClean="0"/>
              <a:t>	</a:t>
            </a:r>
          </a:p>
          <a:p>
            <a:pPr>
              <a:buNone/>
            </a:pPr>
            <a:r>
              <a:rPr lang="en-US" dirty="0" smtClean="0"/>
              <a:t>	</a:t>
            </a:r>
            <a:r>
              <a:rPr lang="en-US" dirty="0" smtClean="0"/>
              <a:t>	Joe went to the store. </a:t>
            </a:r>
            <a:r>
              <a:rPr lang="en-US" dirty="0" smtClean="0">
                <a:solidFill>
                  <a:srgbClr val="0070C0"/>
                </a:solidFill>
              </a:rPr>
              <a:t>He</a:t>
            </a:r>
            <a:r>
              <a:rPr lang="en-US" dirty="0" smtClean="0"/>
              <a:t> bought some chips and a Coke. Then </a:t>
            </a:r>
            <a:r>
              <a:rPr lang="en-US" dirty="0" smtClean="0">
                <a:solidFill>
                  <a:srgbClr val="0070C0"/>
                </a:solidFill>
              </a:rPr>
              <a:t>he</a:t>
            </a:r>
            <a:r>
              <a:rPr lang="en-US" dirty="0" smtClean="0"/>
              <a:t> went to </a:t>
            </a:r>
            <a:r>
              <a:rPr lang="en-US" dirty="0" smtClean="0">
                <a:solidFill>
                  <a:srgbClr val="0070C0"/>
                </a:solidFill>
              </a:rPr>
              <a:t>his</a:t>
            </a:r>
            <a:r>
              <a:rPr lang="en-US" dirty="0" smtClean="0"/>
              <a:t> friend’s house. </a:t>
            </a:r>
            <a:r>
              <a:rPr lang="en-US" dirty="0" smtClean="0">
                <a:solidFill>
                  <a:srgbClr val="0070C0"/>
                </a:solidFill>
              </a:rPr>
              <a:t>His</a:t>
            </a:r>
            <a:r>
              <a:rPr lang="en-US" dirty="0" smtClean="0"/>
              <a:t> friend Mark wanted to go to the ballpark, but Joe wanted to go to the mall instead. </a:t>
            </a:r>
            <a:r>
              <a:rPr lang="en-US" dirty="0" smtClean="0">
                <a:solidFill>
                  <a:srgbClr val="0070C0"/>
                </a:solidFill>
              </a:rPr>
              <a:t>They</a:t>
            </a:r>
            <a:r>
              <a:rPr lang="en-US" dirty="0" smtClean="0"/>
              <a:t> decided that </a:t>
            </a:r>
            <a:r>
              <a:rPr lang="en-US" dirty="0" smtClean="0">
                <a:solidFill>
                  <a:srgbClr val="0070C0"/>
                </a:solidFill>
              </a:rPr>
              <a:t>they</a:t>
            </a:r>
            <a:r>
              <a:rPr lang="en-US" dirty="0" smtClean="0"/>
              <a:t> would go to the ballpark first and the mall last because the mall was air-conditioned, and </a:t>
            </a:r>
            <a:r>
              <a:rPr lang="en-US" dirty="0" smtClean="0">
                <a:solidFill>
                  <a:srgbClr val="0070C0"/>
                </a:solidFill>
              </a:rPr>
              <a:t>it</a:t>
            </a:r>
            <a:r>
              <a:rPr lang="en-US" dirty="0" smtClean="0"/>
              <a:t> would be a nice change after the hot ballpark. </a:t>
            </a: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24200"/>
            <a:ext cx="8229600" cy="1143000"/>
          </a:xfrm>
        </p:spPr>
        <p:txBody>
          <a:bodyPr>
            <a:noAutofit/>
          </a:bodyPr>
          <a:lstStyle/>
          <a:p>
            <a:r>
              <a:rPr lang="en-US" sz="2800" dirty="0"/>
              <a:t>Antecedent: The noun a pronoun refers to or replaces. </a:t>
            </a:r>
            <a:br>
              <a:rPr lang="en-US" sz="2800" dirty="0"/>
            </a:br>
            <a:r>
              <a:rPr lang="en-US" sz="2800" dirty="0"/>
              <a:t/>
            </a:r>
            <a:br>
              <a:rPr lang="en-US" sz="2800" dirty="0"/>
            </a:br>
            <a:r>
              <a:rPr lang="en-US" sz="2800" dirty="0" smtClean="0">
                <a:solidFill>
                  <a:schemeClr val="tx1"/>
                </a:solidFill>
              </a:rPr>
              <a:t>Mr. Sawyer said he </a:t>
            </a:r>
            <a:r>
              <a:rPr lang="en-US" sz="2800" dirty="0">
                <a:solidFill>
                  <a:schemeClr val="tx1"/>
                </a:solidFill>
              </a:rPr>
              <a:t>was tired</a:t>
            </a:r>
            <a:r>
              <a:rPr lang="en-US" sz="2800" dirty="0" smtClean="0">
                <a:solidFill>
                  <a:schemeClr val="tx1"/>
                </a:solidFill>
              </a:rPr>
              <a:t>.</a:t>
            </a:r>
            <a:br>
              <a:rPr lang="en-US" sz="2800" dirty="0" smtClean="0">
                <a:solidFill>
                  <a:schemeClr val="tx1"/>
                </a:solidFill>
              </a:rPr>
            </a:br>
            <a:r>
              <a:rPr lang="en-US" sz="2800" dirty="0" smtClean="0">
                <a:solidFill>
                  <a:schemeClr val="tx1"/>
                </a:solidFill>
              </a:rPr>
              <a:t> </a:t>
            </a:r>
            <a:r>
              <a:rPr lang="en-US" sz="2800" dirty="0">
                <a:solidFill>
                  <a:schemeClr val="tx1"/>
                </a:solidFill>
              </a:rPr>
              <a:t/>
            </a:r>
            <a:br>
              <a:rPr lang="en-US" sz="2800" dirty="0">
                <a:solidFill>
                  <a:schemeClr val="tx1"/>
                </a:solidFill>
              </a:rPr>
            </a:br>
            <a:r>
              <a:rPr lang="en-US" sz="2800" dirty="0" smtClean="0">
                <a:solidFill>
                  <a:schemeClr val="tx1"/>
                </a:solidFill>
              </a:rPr>
              <a:t>He </a:t>
            </a:r>
            <a:r>
              <a:rPr lang="en-US" sz="2800" dirty="0">
                <a:solidFill>
                  <a:schemeClr val="tx1"/>
                </a:solidFill>
              </a:rPr>
              <a:t>= pronoun                           </a:t>
            </a:r>
            <a:r>
              <a:rPr lang="en-US" sz="2800" dirty="0" smtClean="0">
                <a:solidFill>
                  <a:schemeClr val="tx1"/>
                </a:solidFill>
              </a:rPr>
              <a:t>Mr. Sawyer </a:t>
            </a:r>
            <a:r>
              <a:rPr lang="en-US" sz="2800" dirty="0">
                <a:solidFill>
                  <a:schemeClr val="tx1"/>
                </a:solidFill>
              </a:rPr>
              <a:t>= antecedent.</a:t>
            </a:r>
            <a:r>
              <a:rPr lang="en-US" sz="2800" dirty="0"/>
              <a:t> </a:t>
            </a:r>
          </a:p>
        </p:txBody>
      </p:sp>
    </p:spTree>
    <p:extLst>
      <p:ext uri="{BB962C8B-B14F-4D97-AF65-F5344CB8AC3E}">
        <p14:creationId xmlns="" xmlns:p14="http://schemas.microsoft.com/office/powerpoint/2010/main" val="246531042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Pronouns:</a:t>
            </a:r>
          </a:p>
        </p:txBody>
      </p:sp>
      <p:sp>
        <p:nvSpPr>
          <p:cNvPr id="3" name="Content Placeholder 2"/>
          <p:cNvSpPr>
            <a:spLocks noGrp="1"/>
          </p:cNvSpPr>
          <p:nvPr>
            <p:ph idx="1"/>
          </p:nvPr>
        </p:nvSpPr>
        <p:spPr>
          <a:xfrm>
            <a:off x="457200" y="1935480"/>
            <a:ext cx="8305800" cy="4389120"/>
          </a:xfrm>
        </p:spPr>
        <p:txBody>
          <a:bodyPr>
            <a:normAutofit lnSpcReduction="10000"/>
          </a:bodyPr>
          <a:lstStyle/>
          <a:p>
            <a:pPr marL="0" indent="0">
              <a:buNone/>
            </a:pPr>
            <a:r>
              <a:rPr lang="en-US" sz="1900" b="1" dirty="0" smtClean="0"/>
              <a:t>1</a:t>
            </a:r>
            <a:r>
              <a:rPr lang="en-US" sz="1900" b="1" baseline="30000" dirty="0" smtClean="0"/>
              <a:t>st</a:t>
            </a:r>
            <a:r>
              <a:rPr lang="en-US" sz="1900" b="1" dirty="0" smtClean="0"/>
              <a:t> </a:t>
            </a:r>
            <a:r>
              <a:rPr lang="en-US" sz="1900" b="1" dirty="0"/>
              <a:t>person (the person speaking)</a:t>
            </a:r>
          </a:p>
          <a:p>
            <a:pPr marL="0" indent="0">
              <a:buNone/>
            </a:pPr>
            <a:r>
              <a:rPr lang="en-US" sz="1900" dirty="0"/>
              <a:t>Singular: 	</a:t>
            </a:r>
            <a:r>
              <a:rPr lang="en-US" sz="1900" dirty="0" smtClean="0"/>
              <a:t>I</a:t>
            </a:r>
            <a:r>
              <a:rPr lang="en-US" sz="1900" dirty="0"/>
              <a:t>	me	my	mine</a:t>
            </a:r>
          </a:p>
          <a:p>
            <a:pPr marL="0" indent="0">
              <a:buNone/>
            </a:pPr>
            <a:r>
              <a:rPr lang="en-US" sz="1900" dirty="0" smtClean="0"/>
              <a:t>Plural:</a:t>
            </a:r>
            <a:r>
              <a:rPr lang="en-US" sz="1900" dirty="0"/>
              <a:t>		We	us	our 	ours</a:t>
            </a:r>
          </a:p>
          <a:p>
            <a:pPr marL="0" indent="0">
              <a:buNone/>
            </a:pPr>
            <a:endParaRPr lang="en-US" sz="1900" dirty="0"/>
          </a:p>
          <a:p>
            <a:pPr marL="0" indent="0">
              <a:buNone/>
            </a:pPr>
            <a:endParaRPr lang="en-US" sz="1900" dirty="0"/>
          </a:p>
          <a:p>
            <a:pPr marL="0" indent="0">
              <a:buNone/>
            </a:pPr>
            <a:r>
              <a:rPr lang="en-US" sz="1900" b="1" dirty="0" smtClean="0"/>
              <a:t>2</a:t>
            </a:r>
            <a:r>
              <a:rPr lang="en-US" sz="1900" b="1" baseline="30000" dirty="0" smtClean="0"/>
              <a:t>nd</a:t>
            </a:r>
            <a:r>
              <a:rPr lang="en-US" sz="1900" b="1" dirty="0" smtClean="0"/>
              <a:t> </a:t>
            </a:r>
            <a:r>
              <a:rPr lang="en-US" sz="1900" b="1" dirty="0"/>
              <a:t>Person (the person spoken to)</a:t>
            </a:r>
          </a:p>
          <a:p>
            <a:pPr marL="0" indent="0">
              <a:buNone/>
            </a:pPr>
            <a:r>
              <a:rPr lang="en-US" sz="1900" dirty="0" smtClean="0"/>
              <a:t>Singular:</a:t>
            </a:r>
            <a:r>
              <a:rPr lang="en-US" sz="1900" dirty="0"/>
              <a:t>	</a:t>
            </a:r>
            <a:r>
              <a:rPr lang="en-US" sz="1900" dirty="0" smtClean="0"/>
              <a:t>you</a:t>
            </a:r>
            <a:r>
              <a:rPr lang="en-US" sz="1900" dirty="0"/>
              <a:t>	your	yours</a:t>
            </a:r>
          </a:p>
          <a:p>
            <a:pPr marL="0" indent="0">
              <a:buNone/>
            </a:pPr>
            <a:r>
              <a:rPr lang="en-US" sz="1900" dirty="0" smtClean="0"/>
              <a:t>Plural:</a:t>
            </a:r>
            <a:r>
              <a:rPr lang="en-US" sz="1900" dirty="0"/>
              <a:t>		you	your	yours</a:t>
            </a:r>
          </a:p>
          <a:p>
            <a:pPr marL="0" indent="0">
              <a:buNone/>
            </a:pPr>
            <a:endParaRPr lang="en-US" sz="1900" dirty="0"/>
          </a:p>
          <a:p>
            <a:pPr marL="0" indent="0">
              <a:buNone/>
            </a:pPr>
            <a:endParaRPr lang="en-US" sz="1900" dirty="0"/>
          </a:p>
          <a:p>
            <a:pPr marL="0" indent="0">
              <a:buNone/>
            </a:pPr>
            <a:r>
              <a:rPr lang="en-US" sz="1900" b="1" dirty="0" smtClean="0"/>
              <a:t>3</a:t>
            </a:r>
            <a:r>
              <a:rPr lang="en-US" sz="1900" b="1" baseline="30000" dirty="0" smtClean="0"/>
              <a:t>rd</a:t>
            </a:r>
            <a:r>
              <a:rPr lang="en-US" sz="1900" b="1" dirty="0" smtClean="0"/>
              <a:t> </a:t>
            </a:r>
            <a:r>
              <a:rPr lang="en-US" sz="1900" b="1" dirty="0"/>
              <a:t>person (the person or thing spoken about)</a:t>
            </a:r>
          </a:p>
          <a:p>
            <a:pPr marL="0" indent="0">
              <a:buNone/>
            </a:pPr>
            <a:r>
              <a:rPr lang="en-US" sz="1900" dirty="0" smtClean="0"/>
              <a:t>Singular:</a:t>
            </a:r>
            <a:r>
              <a:rPr lang="en-US" sz="1900" dirty="0"/>
              <a:t>	</a:t>
            </a:r>
            <a:r>
              <a:rPr lang="en-US" sz="1900" dirty="0" smtClean="0"/>
              <a:t>he</a:t>
            </a:r>
            <a:r>
              <a:rPr lang="en-US" sz="1900" dirty="0"/>
              <a:t>	him	his	she	her	hers	</a:t>
            </a:r>
            <a:r>
              <a:rPr lang="en-US" sz="1900" dirty="0" smtClean="0"/>
              <a:t>it      its</a:t>
            </a:r>
            <a:endParaRPr lang="en-US" sz="1900" dirty="0"/>
          </a:p>
          <a:p>
            <a:pPr marL="0" indent="0">
              <a:buNone/>
            </a:pPr>
            <a:r>
              <a:rPr lang="en-US" sz="1900" dirty="0" smtClean="0"/>
              <a:t>Plural:</a:t>
            </a:r>
            <a:r>
              <a:rPr lang="en-US" sz="1900" dirty="0"/>
              <a:t>		they	them	their	theirs</a:t>
            </a:r>
          </a:p>
          <a:p>
            <a:endParaRPr lang="en-US" dirty="0"/>
          </a:p>
        </p:txBody>
      </p:sp>
    </p:spTree>
    <p:extLst>
      <p:ext uri="{BB962C8B-B14F-4D97-AF65-F5344CB8AC3E}">
        <p14:creationId xmlns="" xmlns:p14="http://schemas.microsoft.com/office/powerpoint/2010/main" val="320762220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pPr marL="0" indent="0">
              <a:buNone/>
            </a:pPr>
            <a:endParaRPr lang="en-US" sz="2000" dirty="0" smtClean="0"/>
          </a:p>
          <a:p>
            <a:pPr marL="0" indent="0">
              <a:buNone/>
            </a:pPr>
            <a:r>
              <a:rPr lang="en-US" sz="2000" dirty="0" smtClean="0"/>
              <a:t>Find </a:t>
            </a:r>
            <a:r>
              <a:rPr lang="en-US" sz="2000" dirty="0"/>
              <a:t>the personal pronoun in the following sentences: </a:t>
            </a:r>
          </a:p>
          <a:p>
            <a:pPr marL="457200" indent="-457200">
              <a:buFont typeface="+mj-lt"/>
              <a:buAutoNum type="arabicPeriod"/>
            </a:pPr>
            <a:endParaRPr lang="en-US" sz="2000" dirty="0"/>
          </a:p>
          <a:p>
            <a:pPr marL="457200" indent="-457200">
              <a:buFont typeface="+mj-lt"/>
              <a:buAutoNum type="arabicPeriod"/>
            </a:pPr>
            <a:r>
              <a:rPr lang="en-US" sz="2000" dirty="0" smtClean="0"/>
              <a:t>We </a:t>
            </a:r>
            <a:r>
              <a:rPr lang="en-US" sz="2000" dirty="0"/>
              <a:t>think our plan of political action is best for us. </a:t>
            </a:r>
          </a:p>
          <a:p>
            <a:pPr marL="457200" indent="-457200">
              <a:buFont typeface="+mj-lt"/>
              <a:buAutoNum type="arabicPeriod"/>
            </a:pPr>
            <a:endParaRPr lang="en-US" sz="2000" dirty="0"/>
          </a:p>
          <a:p>
            <a:pPr marL="457200" indent="-457200">
              <a:buFont typeface="+mj-lt"/>
              <a:buAutoNum type="arabicPeriod"/>
            </a:pPr>
            <a:r>
              <a:rPr lang="en-US" sz="2000" dirty="0" smtClean="0"/>
              <a:t>Did </a:t>
            </a:r>
            <a:r>
              <a:rPr lang="en-US" sz="2000" dirty="0"/>
              <a:t>you bring your list of questions for the candidate?</a:t>
            </a:r>
          </a:p>
          <a:p>
            <a:pPr marL="457200" indent="-457200">
              <a:buFont typeface="+mj-lt"/>
              <a:buAutoNum type="arabicPeriod"/>
            </a:pPr>
            <a:endParaRPr lang="en-US" sz="2000" dirty="0"/>
          </a:p>
          <a:p>
            <a:pPr marL="457200" indent="-457200">
              <a:buFont typeface="+mj-lt"/>
              <a:buAutoNum type="arabicPeriod"/>
            </a:pPr>
            <a:r>
              <a:rPr lang="en-US" sz="2000" dirty="0" smtClean="0"/>
              <a:t>They </a:t>
            </a:r>
            <a:r>
              <a:rPr lang="en-US" sz="2000" dirty="0"/>
              <a:t>enjoyed their new leader’s speech to the delegates. </a:t>
            </a:r>
          </a:p>
          <a:p>
            <a:endParaRPr lang="en-US" dirty="0"/>
          </a:p>
          <a:p>
            <a:endParaRPr lang="en-US" dirty="0"/>
          </a:p>
        </p:txBody>
      </p:sp>
    </p:spTree>
    <p:extLst>
      <p:ext uri="{BB962C8B-B14F-4D97-AF65-F5344CB8AC3E}">
        <p14:creationId xmlns="" xmlns:p14="http://schemas.microsoft.com/office/powerpoint/2010/main" val="102042028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pPr marL="0" indent="0">
              <a:buNone/>
            </a:pPr>
            <a:endParaRPr lang="en-US" sz="2000" dirty="0" smtClean="0"/>
          </a:p>
          <a:p>
            <a:pPr marL="0" indent="0">
              <a:buNone/>
            </a:pPr>
            <a:r>
              <a:rPr lang="en-US" sz="2000" dirty="0" smtClean="0"/>
              <a:t>Find </a:t>
            </a:r>
            <a:r>
              <a:rPr lang="en-US" sz="2000" dirty="0"/>
              <a:t>the personal pronoun in the following sentences: </a:t>
            </a:r>
          </a:p>
          <a:p>
            <a:pPr marL="457200" indent="-457200">
              <a:buFont typeface="+mj-lt"/>
              <a:buAutoNum type="arabicPeriod"/>
            </a:pPr>
            <a:endParaRPr lang="en-US" sz="2000" dirty="0"/>
          </a:p>
          <a:p>
            <a:pPr marL="457200" indent="-457200">
              <a:buFont typeface="+mj-lt"/>
              <a:buAutoNum type="arabicPeriod"/>
            </a:pPr>
            <a:r>
              <a:rPr lang="en-US" sz="2000" dirty="0" smtClean="0"/>
              <a:t>We </a:t>
            </a:r>
            <a:r>
              <a:rPr lang="en-US" sz="2000" dirty="0">
                <a:solidFill>
                  <a:schemeClr val="bg1">
                    <a:lumMod val="75000"/>
                  </a:schemeClr>
                </a:solidFill>
              </a:rPr>
              <a:t>think</a:t>
            </a:r>
            <a:r>
              <a:rPr lang="en-US" sz="2000" dirty="0"/>
              <a:t> our </a:t>
            </a:r>
            <a:r>
              <a:rPr lang="en-US" sz="2000" dirty="0">
                <a:solidFill>
                  <a:schemeClr val="bg1">
                    <a:lumMod val="75000"/>
                  </a:schemeClr>
                </a:solidFill>
              </a:rPr>
              <a:t>plan of political action is best for</a:t>
            </a:r>
            <a:r>
              <a:rPr lang="en-US" sz="2000" dirty="0"/>
              <a:t> us. </a:t>
            </a:r>
          </a:p>
          <a:p>
            <a:pPr marL="457200" indent="-457200">
              <a:buFont typeface="+mj-lt"/>
              <a:buAutoNum type="arabicPeriod"/>
            </a:pPr>
            <a:endParaRPr lang="en-US" sz="2000" dirty="0"/>
          </a:p>
          <a:p>
            <a:pPr marL="457200" indent="-457200">
              <a:buFont typeface="+mj-lt"/>
              <a:buAutoNum type="arabicPeriod"/>
            </a:pPr>
            <a:r>
              <a:rPr lang="en-US" sz="2000" dirty="0" smtClean="0">
                <a:solidFill>
                  <a:schemeClr val="bg1">
                    <a:lumMod val="75000"/>
                  </a:schemeClr>
                </a:solidFill>
              </a:rPr>
              <a:t>Did</a:t>
            </a:r>
            <a:r>
              <a:rPr lang="en-US" sz="2000" dirty="0" smtClean="0"/>
              <a:t> </a:t>
            </a:r>
            <a:r>
              <a:rPr lang="en-US" sz="2000" dirty="0"/>
              <a:t>you </a:t>
            </a:r>
            <a:r>
              <a:rPr lang="en-US" sz="2000" dirty="0">
                <a:solidFill>
                  <a:schemeClr val="bg1">
                    <a:lumMod val="75000"/>
                  </a:schemeClr>
                </a:solidFill>
              </a:rPr>
              <a:t>bring</a:t>
            </a:r>
            <a:r>
              <a:rPr lang="en-US" sz="2000" dirty="0"/>
              <a:t> your </a:t>
            </a:r>
            <a:r>
              <a:rPr lang="en-US" sz="2000" dirty="0">
                <a:solidFill>
                  <a:schemeClr val="bg1">
                    <a:lumMod val="75000"/>
                  </a:schemeClr>
                </a:solidFill>
              </a:rPr>
              <a:t>list</a:t>
            </a:r>
            <a:r>
              <a:rPr lang="en-US" sz="2000" dirty="0"/>
              <a:t> </a:t>
            </a:r>
            <a:r>
              <a:rPr lang="en-US" sz="2000" dirty="0">
                <a:solidFill>
                  <a:schemeClr val="bg1">
                    <a:lumMod val="75000"/>
                  </a:schemeClr>
                </a:solidFill>
              </a:rPr>
              <a:t>of</a:t>
            </a:r>
            <a:r>
              <a:rPr lang="en-US" sz="2000" dirty="0"/>
              <a:t> </a:t>
            </a:r>
            <a:r>
              <a:rPr lang="en-US" sz="2000" dirty="0">
                <a:solidFill>
                  <a:schemeClr val="bg1">
                    <a:lumMod val="75000"/>
                  </a:schemeClr>
                </a:solidFill>
              </a:rPr>
              <a:t>questions</a:t>
            </a:r>
            <a:r>
              <a:rPr lang="en-US" sz="2000" dirty="0"/>
              <a:t> </a:t>
            </a:r>
            <a:r>
              <a:rPr lang="en-US" sz="2000" dirty="0">
                <a:solidFill>
                  <a:schemeClr val="bg1">
                    <a:lumMod val="75000"/>
                  </a:schemeClr>
                </a:solidFill>
              </a:rPr>
              <a:t>for</a:t>
            </a:r>
            <a:r>
              <a:rPr lang="en-US" sz="2000" dirty="0"/>
              <a:t> </a:t>
            </a:r>
            <a:r>
              <a:rPr lang="en-US" sz="2000" dirty="0">
                <a:solidFill>
                  <a:schemeClr val="bg1">
                    <a:lumMod val="75000"/>
                  </a:schemeClr>
                </a:solidFill>
              </a:rPr>
              <a:t>the</a:t>
            </a:r>
            <a:r>
              <a:rPr lang="en-US" sz="2000" dirty="0"/>
              <a:t> </a:t>
            </a:r>
            <a:r>
              <a:rPr lang="en-US" sz="2000" dirty="0">
                <a:solidFill>
                  <a:schemeClr val="bg1">
                    <a:lumMod val="75000"/>
                  </a:schemeClr>
                </a:solidFill>
              </a:rPr>
              <a:t>candidate</a:t>
            </a:r>
            <a:r>
              <a:rPr lang="en-US" sz="2000" dirty="0"/>
              <a:t>?</a:t>
            </a:r>
          </a:p>
          <a:p>
            <a:pPr marL="457200" indent="-457200">
              <a:buFont typeface="+mj-lt"/>
              <a:buAutoNum type="arabicPeriod"/>
            </a:pPr>
            <a:endParaRPr lang="en-US" sz="2000" dirty="0"/>
          </a:p>
          <a:p>
            <a:pPr marL="457200" indent="-457200">
              <a:buFont typeface="+mj-lt"/>
              <a:buAutoNum type="arabicPeriod"/>
            </a:pPr>
            <a:r>
              <a:rPr lang="en-US" sz="2000" dirty="0" smtClean="0"/>
              <a:t>They </a:t>
            </a:r>
            <a:r>
              <a:rPr lang="en-US" sz="2000" dirty="0">
                <a:solidFill>
                  <a:schemeClr val="bg1">
                    <a:lumMod val="75000"/>
                  </a:schemeClr>
                </a:solidFill>
              </a:rPr>
              <a:t>enjoyed</a:t>
            </a:r>
            <a:r>
              <a:rPr lang="en-US" sz="2000" dirty="0"/>
              <a:t> their </a:t>
            </a:r>
            <a:r>
              <a:rPr lang="en-US" sz="2000" dirty="0">
                <a:solidFill>
                  <a:schemeClr val="bg1">
                    <a:lumMod val="75000"/>
                  </a:schemeClr>
                </a:solidFill>
              </a:rPr>
              <a:t>new</a:t>
            </a:r>
            <a:r>
              <a:rPr lang="en-US" sz="2000" dirty="0"/>
              <a:t> </a:t>
            </a:r>
            <a:r>
              <a:rPr lang="en-US" sz="2000" dirty="0">
                <a:solidFill>
                  <a:schemeClr val="bg1">
                    <a:lumMod val="75000"/>
                  </a:schemeClr>
                </a:solidFill>
              </a:rPr>
              <a:t>leader’s</a:t>
            </a:r>
            <a:r>
              <a:rPr lang="en-US" sz="2000" dirty="0"/>
              <a:t> </a:t>
            </a:r>
            <a:r>
              <a:rPr lang="en-US" sz="2000" dirty="0">
                <a:solidFill>
                  <a:schemeClr val="bg1">
                    <a:lumMod val="75000"/>
                  </a:schemeClr>
                </a:solidFill>
              </a:rPr>
              <a:t>speech</a:t>
            </a:r>
            <a:r>
              <a:rPr lang="en-US" sz="2000" dirty="0"/>
              <a:t> </a:t>
            </a:r>
            <a:r>
              <a:rPr lang="en-US" sz="2000" dirty="0">
                <a:solidFill>
                  <a:schemeClr val="bg1">
                    <a:lumMod val="75000"/>
                  </a:schemeClr>
                </a:solidFill>
              </a:rPr>
              <a:t>to</a:t>
            </a:r>
            <a:r>
              <a:rPr lang="en-US" sz="2000" dirty="0"/>
              <a:t> </a:t>
            </a:r>
            <a:r>
              <a:rPr lang="en-US" sz="2000" dirty="0">
                <a:solidFill>
                  <a:schemeClr val="bg1">
                    <a:lumMod val="75000"/>
                  </a:schemeClr>
                </a:solidFill>
              </a:rPr>
              <a:t>the</a:t>
            </a:r>
            <a:r>
              <a:rPr lang="en-US" sz="2000" dirty="0"/>
              <a:t> </a:t>
            </a:r>
            <a:r>
              <a:rPr lang="en-US" sz="2000" dirty="0">
                <a:solidFill>
                  <a:schemeClr val="bg1">
                    <a:lumMod val="75000"/>
                  </a:schemeClr>
                </a:solidFill>
              </a:rPr>
              <a:t>delegates</a:t>
            </a:r>
            <a:r>
              <a:rPr lang="en-US" sz="2000" dirty="0"/>
              <a:t>. </a:t>
            </a:r>
          </a:p>
          <a:p>
            <a:endParaRPr lang="en-US" dirty="0"/>
          </a:p>
          <a:p>
            <a:endParaRPr lang="en-US" dirty="0"/>
          </a:p>
        </p:txBody>
      </p:sp>
    </p:spTree>
    <p:extLst>
      <p:ext uri="{BB962C8B-B14F-4D97-AF65-F5344CB8AC3E}">
        <p14:creationId xmlns="" xmlns:p14="http://schemas.microsoft.com/office/powerpoint/2010/main" val="337771828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Reflexive and Intensive Pronouns</a:t>
            </a:r>
          </a:p>
        </p:txBody>
      </p:sp>
      <p:sp>
        <p:nvSpPr>
          <p:cNvPr id="3" name="Content Placeholder 2"/>
          <p:cNvSpPr>
            <a:spLocks noGrp="1"/>
          </p:cNvSpPr>
          <p:nvPr>
            <p:ph idx="1"/>
          </p:nvPr>
        </p:nvSpPr>
        <p:spPr>
          <a:xfrm>
            <a:off x="457200" y="2286000"/>
            <a:ext cx="8229600" cy="4038600"/>
          </a:xfrm>
        </p:spPr>
        <p:txBody>
          <a:bodyPr/>
          <a:lstStyle/>
          <a:p>
            <a:pPr>
              <a:buFont typeface="Arial" pitchFamily="34" charset="0"/>
              <a:buChar char="•"/>
            </a:pPr>
            <a:r>
              <a:rPr lang="en-US" sz="1800" dirty="0" smtClean="0"/>
              <a:t>Reflexive </a:t>
            </a:r>
            <a:r>
              <a:rPr lang="en-US" sz="1800" dirty="0"/>
              <a:t>and intensive pronouns refer to or talk about another noun or pronoun</a:t>
            </a:r>
            <a:r>
              <a:rPr lang="en-US" sz="1800" dirty="0" smtClean="0"/>
              <a:t>.</a:t>
            </a:r>
          </a:p>
          <a:p>
            <a:pPr marL="0" indent="0">
              <a:buNone/>
            </a:pPr>
            <a:endParaRPr lang="en-US" sz="1800" dirty="0"/>
          </a:p>
          <a:p>
            <a:pPr>
              <a:buFont typeface="Arial" pitchFamily="34" charset="0"/>
              <a:buChar char="•"/>
            </a:pPr>
            <a:r>
              <a:rPr lang="en-US" sz="1800" dirty="0" smtClean="0"/>
              <a:t>They </a:t>
            </a:r>
            <a:r>
              <a:rPr lang="en-US" sz="1800" dirty="0"/>
              <a:t>are formed by adding –self or –selves to certain personal pronouns.</a:t>
            </a:r>
          </a:p>
          <a:p>
            <a:pPr marL="0" indent="0">
              <a:buNone/>
            </a:pPr>
            <a:endParaRPr lang="en-US" sz="1800" dirty="0"/>
          </a:p>
          <a:p>
            <a:pPr marL="0" indent="0">
              <a:buNone/>
            </a:pPr>
            <a:r>
              <a:rPr lang="en-US" sz="1800" dirty="0" smtClean="0"/>
              <a:t>	Singular: </a:t>
            </a:r>
            <a:r>
              <a:rPr lang="en-US" sz="1800" dirty="0"/>
              <a:t>	myself	yourself	</a:t>
            </a:r>
            <a:r>
              <a:rPr lang="en-US" sz="1800" dirty="0" smtClean="0"/>
              <a:t>  himself</a:t>
            </a:r>
            <a:r>
              <a:rPr lang="en-US" sz="1800" dirty="0"/>
              <a:t>	</a:t>
            </a:r>
            <a:r>
              <a:rPr lang="en-US" sz="1800" dirty="0" smtClean="0"/>
              <a:t>   herself</a:t>
            </a:r>
            <a:r>
              <a:rPr lang="en-US" sz="1800" dirty="0"/>
              <a:t>	</a:t>
            </a:r>
            <a:r>
              <a:rPr lang="en-US" sz="1800" dirty="0" smtClean="0"/>
              <a:t>  itself</a:t>
            </a:r>
            <a:r>
              <a:rPr lang="en-US" sz="1800" dirty="0"/>
              <a:t>	</a:t>
            </a:r>
          </a:p>
          <a:p>
            <a:pPr marL="0" indent="0">
              <a:buNone/>
            </a:pPr>
            <a:endParaRPr lang="en-US" sz="1800" dirty="0"/>
          </a:p>
          <a:p>
            <a:pPr marL="0" indent="0">
              <a:buNone/>
            </a:pPr>
            <a:r>
              <a:rPr lang="en-US" sz="1800" dirty="0" smtClean="0"/>
              <a:t>	Plural</a:t>
            </a:r>
            <a:r>
              <a:rPr lang="en-US" sz="1800" dirty="0"/>
              <a:t>:	</a:t>
            </a:r>
            <a:r>
              <a:rPr lang="en-US" sz="1800" dirty="0" smtClean="0"/>
              <a:t>	ourselves     yourselves   themselves </a:t>
            </a:r>
            <a:endParaRPr lang="en-US" dirty="0" smtClean="0"/>
          </a:p>
          <a:p>
            <a:pPr marL="0" indent="0">
              <a:buNone/>
            </a:pPr>
            <a:endParaRPr lang="en-US" dirty="0"/>
          </a:p>
          <a:p>
            <a:pPr marL="0" indent="0">
              <a:buNone/>
            </a:pPr>
            <a:r>
              <a:rPr lang="en-US" sz="1800" dirty="0" smtClean="0"/>
              <a:t>	* There is no “</a:t>
            </a:r>
            <a:r>
              <a:rPr lang="en-US" sz="1800" dirty="0" err="1" smtClean="0"/>
              <a:t>theirselves</a:t>
            </a:r>
            <a:r>
              <a:rPr lang="en-US" sz="1800" dirty="0" smtClean="0"/>
              <a:t>.”</a:t>
            </a:r>
            <a:endParaRPr lang="en-US" sz="1800" dirty="0"/>
          </a:p>
          <a:p>
            <a:endParaRPr lang="en-US" dirty="0"/>
          </a:p>
        </p:txBody>
      </p:sp>
    </p:spTree>
    <p:extLst>
      <p:ext uri="{BB962C8B-B14F-4D97-AF65-F5344CB8AC3E}">
        <p14:creationId xmlns="" xmlns:p14="http://schemas.microsoft.com/office/powerpoint/2010/main" val="94442562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167</TotalTime>
  <Words>305</Words>
  <Application>Microsoft Office PowerPoint</Application>
  <PresentationFormat>On-screen Show (4:3)</PresentationFormat>
  <Paragraphs>101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Pronouns</vt:lpstr>
      <vt:lpstr>A pronoun is a word that takes the place of a noun or group of nouns.</vt:lpstr>
      <vt:lpstr>Why use pronouns? </vt:lpstr>
      <vt:lpstr>Why use pronouns? </vt:lpstr>
      <vt:lpstr>Antecedent: The noun a pronoun refers to or replaces.   Mr. Sawyer said he was tired.   He = pronoun                           Mr. Sawyer = antecedent. </vt:lpstr>
      <vt:lpstr>Personal Pronouns:</vt:lpstr>
      <vt:lpstr>Practice:</vt:lpstr>
      <vt:lpstr>Practice:</vt:lpstr>
      <vt:lpstr>Reflexive and Intensive Pronouns</vt:lpstr>
      <vt:lpstr>Indefinite Pronouns</vt:lpstr>
      <vt:lpstr>Common Indefinite Pronouns </vt:lpstr>
      <vt:lpstr>Practice</vt:lpstr>
      <vt:lpstr>Practice</vt:lpstr>
      <vt:lpstr>Demonstrative Pronouns</vt:lpstr>
      <vt:lpstr>Interrogative Pronouns</vt:lpstr>
      <vt:lpstr>Fin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Pronouns</dc:title>
  <dc:creator>Jason Sawyer</dc:creator>
  <cp:lastModifiedBy>Hudson ISD</cp:lastModifiedBy>
  <cp:revision>13</cp:revision>
  <dcterms:created xsi:type="dcterms:W3CDTF">2011-08-25T23:37:58Z</dcterms:created>
  <dcterms:modified xsi:type="dcterms:W3CDTF">2011-08-26T15:16:46Z</dcterms:modified>
</cp:coreProperties>
</file>