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74" r:id="rId2"/>
    <p:sldId id="275" r:id="rId3"/>
    <p:sldId id="279" r:id="rId4"/>
    <p:sldId id="276" r:id="rId5"/>
    <p:sldId id="277" r:id="rId6"/>
    <p:sldId id="278" r:id="rId7"/>
    <p:sldId id="272" r:id="rId8"/>
    <p:sldId id="257" r:id="rId9"/>
    <p:sldId id="258" r:id="rId10"/>
    <p:sldId id="259" r:id="rId11"/>
    <p:sldId id="261" r:id="rId12"/>
    <p:sldId id="263" r:id="rId13"/>
    <p:sldId id="264" r:id="rId14"/>
    <p:sldId id="265" r:id="rId15"/>
    <p:sldId id="266" r:id="rId16"/>
    <p:sldId id="268" r:id="rId17"/>
    <p:sldId id="267" r:id="rId18"/>
    <p:sldId id="269" r:id="rId19"/>
    <p:sldId id="270" r:id="rId20"/>
    <p:sldId id="273" r:id="rId21"/>
    <p:sldId id="27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235FE7C-7A54-4839-9F27-74EA02A0199C}" type="datetimeFigureOut">
              <a:rPr lang="en-US"/>
              <a:pPr/>
              <a:t>9/26/2013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70B41-B8DE-4DC3-8859-CC68FB1BAC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3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870850-7963-457B-AD5E-55C14C735302}" type="datetimeFigureOut">
              <a:rPr lang="en-US"/>
              <a:pPr/>
              <a:t>9/26/2013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6E87B-DA86-4D78-AE41-A3ABD41F39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0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4B8E3960-C21A-4285-83ED-15F06F72CBDF}" type="datetimeFigureOut">
              <a:rPr lang="en-US"/>
              <a:pPr/>
              <a:t>9/26/2013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11067AED-7D1D-4C87-943E-F6DAA9AFC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31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B0932-E9E5-4F70-953D-DCEBB4B740FF}" type="datetimeFigureOut">
              <a:rPr lang="en-US"/>
              <a:pPr/>
              <a:t>9/26/2013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49FA9-DB40-4A31-90BD-05EE45C95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0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FDE24-146B-47D1-9DF4-A2574DD4CCED}" type="datetimeFigureOut">
              <a:rPr lang="en-US"/>
              <a:pPr/>
              <a:t>9/26/2013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15592C9C-7D5B-47E8-A65D-2F3CBDF0D7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98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76F19-3B35-499D-851F-CF8C8E5DE1CB}" type="datetimeFigureOut">
              <a:rPr lang="en-US"/>
              <a:pPr/>
              <a:t>9/26/2013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D56956-9A7F-49F8-A8B7-9F82F36561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4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E6C87B-47B4-4584-AB9E-2D84D197FE7D}" type="datetimeFigureOut">
              <a:rPr lang="en-US"/>
              <a:pPr/>
              <a:t>9/26/2013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6D4284-A443-41D4-ABBF-790A8D113F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8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1FB42-B210-453F-8B50-2084418151A0}" type="datetimeFigureOut">
              <a:rPr lang="en-US"/>
              <a:pPr/>
              <a:t>9/26/2013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98A5-2B6D-4063-B05D-0D576AE2F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9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582EC-55AC-4DAA-9D70-3E5E11944F83}" type="datetimeFigureOut">
              <a:rPr lang="en-US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749C46-E45D-49FE-8368-06262E1026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8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D104E-CD53-4C3D-BD0D-52EADF3FD1B5}" type="datetimeFigureOut">
              <a:rPr lang="en-US"/>
              <a:pPr/>
              <a:t>9/26/2013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824C9-7403-4F80-B7E5-B9A28ACEAF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29B07C93-377C-4B6B-AF0B-B8D5A645D129}" type="datetimeFigureOut">
              <a:rPr lang="en-US"/>
              <a:pPr/>
              <a:t>9/26/2013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21B318D2-ADCF-4A16-9687-110603927F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67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4AB6491-F249-430F-A858-1BD075E3EBEA}" type="datetimeFigureOut">
              <a:rPr lang="en-US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DABB0757-9E1A-4208-A795-B17D504D05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05" r:id="rId2"/>
    <p:sldLayoutId id="2147483910" r:id="rId3"/>
    <p:sldLayoutId id="2147483911" r:id="rId4"/>
    <p:sldLayoutId id="2147483912" r:id="rId5"/>
    <p:sldLayoutId id="2147483906" r:id="rId6"/>
    <p:sldLayoutId id="2147483913" r:id="rId7"/>
    <p:sldLayoutId id="2147483907" r:id="rId8"/>
    <p:sldLayoutId id="2147483914" r:id="rId9"/>
    <p:sldLayoutId id="2147483908" r:id="rId10"/>
    <p:sldLayoutId id="21474839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It</a:t>
            </a:r>
            <a:r>
              <a:rPr lang="en-US" altLang="en-US" smtClean="0"/>
              <a:t>’</a:t>
            </a:r>
            <a:r>
              <a:rPr lang="en-US" smtClean="0"/>
              <a:t>s time for…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1447800"/>
            <a:ext cx="5334000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F688B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Bookman Old Style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Bookman Old Style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Bookman Old Style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Bookman Old Style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Bookman Old Style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Bookman Old Style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Bookman Old Style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Bookman Old Style" charset="0"/>
                <a:ea typeface="ＭＳ Ｐゴシック" charset="0"/>
                <a:cs typeface="ＭＳ Ｐゴシック" charset="0"/>
              </a:defRPr>
            </a:lvl9pPr>
            <a:extLst/>
          </a:lstStyle>
          <a:p>
            <a:pPr algn="ctr">
              <a:defRPr/>
            </a:pPr>
            <a:r>
              <a:rPr lang="en-US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Tell </a:t>
            </a:r>
            <a:r>
              <a:rPr lang="en-US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29210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Fonts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981200"/>
            <a:ext cx="7497763" cy="236220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smtClean="0">
                <a:latin typeface="Gill Sans MT" pitchFamily="34" charset="0"/>
              </a:rPr>
              <a:t>DO use clear, easy to read fonts.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mtClean="0">
                <a:latin typeface="Gill Sans MT" pitchFamily="34" charset="0"/>
              </a:rPr>
              <a:t>This is easy to read.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mtClean="0">
                <a:latin typeface="Old English Text MT" pitchFamily="66" charset="0"/>
              </a:rPr>
              <a:t>This is not easy to read.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mtClean="0">
                <a:latin typeface="Palace Script MT" pitchFamily="66" charset="0"/>
              </a:rPr>
              <a:t>Neither is this.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47800" y="4495800"/>
            <a:ext cx="685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9750" indent="-4572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u"/>
            </a:pPr>
            <a:r>
              <a:rPr lang="en-US" sz="3200"/>
              <a:t>DO use the same fonts on all slides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Fonts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752600"/>
            <a:ext cx="6946900" cy="2971800"/>
          </a:xfrm>
        </p:spPr>
        <p:txBody>
          <a:bodyPr>
            <a:normAutofit/>
          </a:bodyPr>
          <a:lstStyle/>
          <a:p>
            <a:pPr marL="365125" indent="-282575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mtClean="0"/>
              <a:t>DON</a:t>
            </a:r>
            <a:r>
              <a:rPr lang="en-US" altLang="en-US" smtClean="0"/>
              <a:t>’</a:t>
            </a:r>
            <a:r>
              <a:rPr lang="en-US" smtClean="0"/>
              <a:t>T USE ALL CAPS.</a:t>
            </a:r>
          </a:p>
          <a:p>
            <a:pPr lvl="1" indent="-236538">
              <a:lnSpc>
                <a:spcPct val="90000"/>
              </a:lnSpc>
              <a:buFont typeface="Verdana" pitchFamily="34" charset="0"/>
              <a:buChar char="◦"/>
            </a:pPr>
            <a:r>
              <a:rPr lang="en-US" smtClean="0"/>
              <a:t>IT</a:t>
            </a:r>
            <a:r>
              <a:rPr lang="en-US" altLang="en-US" smtClean="0"/>
              <a:t>’</a:t>
            </a:r>
            <a:r>
              <a:rPr lang="en-US" smtClean="0"/>
              <a:t>S HARDER TO READ ALL CAPS</a:t>
            </a:r>
          </a:p>
          <a:p>
            <a:pPr lvl="1" indent="-236538">
              <a:lnSpc>
                <a:spcPct val="90000"/>
              </a:lnSpc>
              <a:buFont typeface="Verdana" pitchFamily="34" charset="0"/>
              <a:buNone/>
            </a:pPr>
            <a:endParaRPr lang="en-US" smtClean="0"/>
          </a:p>
          <a:p>
            <a:pPr marL="365125" indent="-282575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mtClean="0">
                <a:latin typeface="Cooper Black" pitchFamily="18" charset="0"/>
              </a:rPr>
              <a:t>DON</a:t>
            </a:r>
            <a:r>
              <a:rPr lang="en-US" altLang="en-US" smtClean="0">
                <a:latin typeface="Cooper Black" pitchFamily="18" charset="0"/>
              </a:rPr>
              <a:t>’</a:t>
            </a:r>
            <a:r>
              <a:rPr lang="en-US" smtClean="0">
                <a:latin typeface="Cooper Black" pitchFamily="18" charset="0"/>
              </a:rPr>
              <a:t>T</a:t>
            </a:r>
            <a:r>
              <a:rPr lang="en-US" smtClean="0"/>
              <a:t> use </a:t>
            </a:r>
            <a:r>
              <a:rPr lang="en-US" smtClean="0">
                <a:latin typeface="Apple Casual" charset="0"/>
              </a:rPr>
              <a:t>more</a:t>
            </a:r>
            <a:r>
              <a:rPr lang="en-US" smtClean="0"/>
              <a:t> than </a:t>
            </a:r>
            <a:r>
              <a:rPr lang="en-US" sz="7200" smtClean="0">
                <a:latin typeface="Apple Chancery" charset="0"/>
              </a:rPr>
              <a:t>2</a:t>
            </a:r>
            <a:r>
              <a:rPr lang="en-US" smtClean="0"/>
              <a:t> </a:t>
            </a:r>
            <a:r>
              <a:rPr lang="en-US" smtClean="0">
                <a:latin typeface="Braggadocio" charset="0"/>
              </a:rPr>
              <a:t>fonts</a:t>
            </a:r>
            <a:r>
              <a:rPr lang="en-US" smtClean="0"/>
              <a:t> on a </a:t>
            </a:r>
            <a:r>
              <a:rPr lang="en-US" smtClean="0">
                <a:latin typeface="Brush Script MT Italic" charset="0"/>
              </a:rPr>
              <a:t>single</a:t>
            </a:r>
            <a:r>
              <a:rPr lang="en-US" smtClean="0"/>
              <a:t> </a:t>
            </a:r>
            <a:r>
              <a:rPr lang="en-US" smtClean="0">
                <a:latin typeface="Bauhaus 93" pitchFamily="82" charset="0"/>
              </a:rPr>
              <a:t>slide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Images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sz="quarter" idx="1"/>
          </p:nvPr>
        </p:nvSpPr>
        <p:spPr>
          <a:xfrm>
            <a:off x="1435100" y="1447800"/>
            <a:ext cx="7175500" cy="4800600"/>
          </a:xfrm>
        </p:spPr>
        <p:txBody>
          <a:bodyPr/>
          <a:lstStyle/>
          <a:p>
            <a:r>
              <a:rPr lang="en-US" smtClean="0">
                <a:latin typeface="Gill Sans MT" pitchFamily="34" charset="0"/>
              </a:rPr>
              <a:t>DON</a:t>
            </a:r>
            <a:r>
              <a:rPr lang="en-US" altLang="en-US" smtClean="0">
                <a:latin typeface="Gill Sans MT" pitchFamily="34" charset="0"/>
              </a:rPr>
              <a:t>’</a:t>
            </a:r>
            <a:r>
              <a:rPr lang="en-US" smtClean="0">
                <a:latin typeface="Gill Sans MT" pitchFamily="34" charset="0"/>
              </a:rPr>
              <a:t>T use photos or images unless you really need them.</a:t>
            </a:r>
          </a:p>
        </p:txBody>
      </p:sp>
      <p:pic>
        <p:nvPicPr>
          <p:cNvPr id="6147" name="Picture 3" descr="powerpoint1_wideweb__470x279,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5969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Images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sz="quarter" idx="1"/>
          </p:nvPr>
        </p:nvSpPr>
        <p:spPr>
          <a:xfrm>
            <a:off x="1435100" y="1447800"/>
            <a:ext cx="7499350" cy="762000"/>
          </a:xfrm>
        </p:spPr>
        <p:txBody>
          <a:bodyPr/>
          <a:lstStyle/>
          <a:p>
            <a:r>
              <a:rPr lang="en-US" smtClean="0">
                <a:latin typeface="Gill Sans MT" pitchFamily="34" charset="0"/>
              </a:rPr>
              <a:t>DO use high-resolution images.</a:t>
            </a:r>
          </a:p>
        </p:txBody>
      </p:sp>
      <p:pic>
        <p:nvPicPr>
          <p:cNvPr id="7171" name="Picture 2" descr="C:\Documents and Settings\nreynolds\Local Settings\Temporary Internet Files\Content.IE5\GL2RCJMB\MP9003095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2514600"/>
            <a:ext cx="2501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halloween-pumpkin-decoration-11287576156pc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5029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Images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143000"/>
            <a:ext cx="7497763" cy="1600200"/>
          </a:xfrm>
        </p:spPr>
        <p:txBody>
          <a:bodyPr>
            <a:normAutofit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DO keep them simple.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DO include titles on all charts</a:t>
            </a:r>
            <a:r>
              <a:rPr lang="en-US" smtClean="0">
                <a:ea typeface="+mn-ea"/>
              </a:rPr>
              <a:t>/graphs.</a:t>
            </a:r>
            <a:endParaRPr lang="en-US" dirty="0">
              <a:ea typeface="+mn-ea"/>
            </a:endParaRPr>
          </a:p>
        </p:txBody>
      </p:sp>
      <p:graphicFrame>
        <p:nvGraphicFramePr>
          <p:cNvPr id="8195" name="Chart 3"/>
          <p:cNvGraphicFramePr>
            <a:graphicFrameLocks/>
          </p:cNvGraphicFramePr>
          <p:nvPr/>
        </p:nvGraphicFramePr>
        <p:xfrm>
          <a:off x="2159000" y="2997200"/>
          <a:ext cx="55880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3" imgW="5589570" imgH="3376905" progId="Excel.Chart.8">
                  <p:embed/>
                </p:oleObj>
              </mc:Choice>
              <mc:Fallback>
                <p:oleObj r:id="rId3" imgW="5589570" imgH="3376905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2997200"/>
                        <a:ext cx="5588000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Space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981200"/>
            <a:ext cx="6934200" cy="2971800"/>
          </a:xfrm>
        </p:spPr>
        <p:txBody>
          <a:bodyPr>
            <a:normAutofit/>
          </a:bodyPr>
          <a:lstStyle/>
          <a:p>
            <a:pPr marL="365125" indent="-282575">
              <a:buFont typeface="Wingdings 2" pitchFamily="18" charset="2"/>
              <a:buChar char=""/>
            </a:pPr>
            <a:r>
              <a:rPr lang="en-US" smtClean="0"/>
              <a:t>DO use the space on your slide effectively.</a:t>
            </a:r>
          </a:p>
          <a:p>
            <a:pPr marL="365125" indent="-282575">
              <a:buFont typeface="Wingdings 2" pitchFamily="18" charset="2"/>
              <a:buChar char=""/>
            </a:pPr>
            <a:endParaRPr lang="en-US" smtClean="0"/>
          </a:p>
          <a:p>
            <a:pPr marL="365125" indent="-282575">
              <a:buFont typeface="Wingdings 2" pitchFamily="18" charset="2"/>
              <a:buChar char=""/>
            </a:pPr>
            <a:endParaRPr lang="en-US" smtClean="0"/>
          </a:p>
          <a:p>
            <a:pPr marL="365125" indent="-282575" algn="ctr">
              <a:buFont typeface="Wingdings 2" pitchFamily="18" charset="2"/>
              <a:buNone/>
            </a:pPr>
            <a:r>
              <a:rPr lang="en-US" smtClean="0">
                <a:solidFill>
                  <a:srgbClr val="BFBFBF"/>
                </a:solidFill>
              </a:rPr>
              <a:t>(Isn</a:t>
            </a:r>
            <a:r>
              <a:rPr lang="en-US" altLang="en-US" smtClean="0">
                <a:solidFill>
                  <a:srgbClr val="BFBFBF"/>
                </a:solidFill>
              </a:rPr>
              <a:t>’</a:t>
            </a:r>
            <a:r>
              <a:rPr lang="en-US" smtClean="0">
                <a:solidFill>
                  <a:srgbClr val="BFBFBF"/>
                </a:solidFill>
              </a:rPr>
              <a:t>t this a lot of dead space?)</a:t>
            </a:r>
          </a:p>
          <a:p>
            <a:pPr marL="365125" indent="-282575">
              <a:buFont typeface="Wingdings 2" pitchFamily="18" charset="2"/>
              <a:buChar char=""/>
            </a:pP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34417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Eleanor Roosevelt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10242" name="Content Placeholder 2"/>
          <p:cNvSpPr>
            <a:spLocks noGrp="1"/>
          </p:cNvSpPr>
          <p:nvPr>
            <p:ph sz="quarter" idx="1"/>
          </p:nvPr>
        </p:nvSpPr>
        <p:spPr>
          <a:xfrm>
            <a:off x="4876800" y="0"/>
            <a:ext cx="4114800" cy="4343400"/>
          </a:xfrm>
        </p:spPr>
        <p:txBody>
          <a:bodyPr/>
          <a:lstStyle/>
          <a:p>
            <a:r>
              <a:rPr lang="en-US" smtClean="0">
                <a:latin typeface="Gill Sans MT" pitchFamily="34" charset="0"/>
              </a:rPr>
              <a:t>1884-1962</a:t>
            </a:r>
          </a:p>
          <a:p>
            <a:r>
              <a:rPr lang="en-US" smtClean="0">
                <a:latin typeface="Gill Sans MT" pitchFamily="34" charset="0"/>
              </a:rPr>
              <a:t>First Lady</a:t>
            </a:r>
          </a:p>
          <a:p>
            <a:r>
              <a:rPr lang="en-US" smtClean="0">
                <a:latin typeface="Gill Sans MT" pitchFamily="34" charset="0"/>
              </a:rPr>
              <a:t>Universal Declaration of Human Rights</a:t>
            </a:r>
          </a:p>
          <a:p>
            <a:r>
              <a:rPr lang="en-US" smtClean="0">
                <a:latin typeface="Gill Sans MT" pitchFamily="34" charset="0"/>
              </a:rPr>
              <a:t>Ambassador to the World</a:t>
            </a:r>
          </a:p>
          <a:p>
            <a:endParaRPr lang="en-US" smtClean="0">
              <a:latin typeface="Gill Sans MT" pitchFamily="34" charset="0"/>
            </a:endParaRPr>
          </a:p>
        </p:txBody>
      </p:sp>
      <p:pic>
        <p:nvPicPr>
          <p:cNvPr id="7" name="Picture 6" descr="eleanor_roosevel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3"/>
          <a:stretch>
            <a:fillRect/>
          </a:stretch>
        </p:blipFill>
        <p:spPr bwMode="auto">
          <a:xfrm>
            <a:off x="2514600" y="3959225"/>
            <a:ext cx="2184400" cy="2898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Eleanor Roosevelt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sz="quarter" idx="1"/>
          </p:nvPr>
        </p:nvSpPr>
        <p:spPr>
          <a:xfrm>
            <a:off x="4876800" y="1905000"/>
            <a:ext cx="4114800" cy="3657600"/>
          </a:xfrm>
        </p:spPr>
        <p:txBody>
          <a:bodyPr anchor="ctr"/>
          <a:lstStyle/>
          <a:p>
            <a:r>
              <a:rPr lang="en-US" smtClean="0">
                <a:latin typeface="Gill Sans MT" pitchFamily="34" charset="0"/>
              </a:rPr>
              <a:t>1884-1962</a:t>
            </a:r>
          </a:p>
          <a:p>
            <a:r>
              <a:rPr lang="en-US" smtClean="0">
                <a:latin typeface="Gill Sans MT" pitchFamily="34" charset="0"/>
              </a:rPr>
              <a:t>First Lady</a:t>
            </a:r>
          </a:p>
          <a:p>
            <a:r>
              <a:rPr lang="en-US" smtClean="0">
                <a:latin typeface="Gill Sans MT" pitchFamily="34" charset="0"/>
              </a:rPr>
              <a:t>Universal Declaration of Human Rights</a:t>
            </a:r>
          </a:p>
          <a:p>
            <a:r>
              <a:rPr lang="en-US" smtClean="0">
                <a:latin typeface="Gill Sans MT" pitchFamily="34" charset="0"/>
              </a:rPr>
              <a:t>Ambassador to the World</a:t>
            </a:r>
          </a:p>
          <a:p>
            <a:endParaRPr lang="en-US" smtClean="0">
              <a:latin typeface="Gill Sans MT" pitchFamily="34" charset="0"/>
            </a:endParaRPr>
          </a:p>
        </p:txBody>
      </p:sp>
      <p:pic>
        <p:nvPicPr>
          <p:cNvPr id="7" name="Picture 6" descr="eleanor_roosevelt2.jpg"/>
          <p:cNvPicPr>
            <a:picLocks noChangeAspect="1"/>
          </p:cNvPicPr>
          <p:nvPr/>
        </p:nvPicPr>
        <p:blipFill>
          <a:blip r:embed="rId2" cstate="print"/>
          <a:srcRect r="2713"/>
          <a:stretch>
            <a:fillRect/>
          </a:stretch>
        </p:blipFill>
        <p:spPr>
          <a:xfrm>
            <a:off x="1295400" y="1600200"/>
            <a:ext cx="3276600" cy="434651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Animation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905000"/>
            <a:ext cx="7499350" cy="60960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smtClean="0">
                <a:latin typeface="Gill Sans MT" pitchFamily="34" charset="0"/>
              </a:rPr>
              <a:t>Animation is FUN!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71600" y="2819400"/>
            <a:ext cx="7497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3200"/>
              <a:t>Let</a:t>
            </a:r>
            <a:r>
              <a:rPr lang="en-US" altLang="en-US" sz="3200"/>
              <a:t>’</a:t>
            </a:r>
            <a:r>
              <a:rPr lang="en-US" sz="3200"/>
              <a:t>s use lots and lots and lots of it!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3886200"/>
            <a:ext cx="7497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9750" indent="-4572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u"/>
            </a:pPr>
            <a:r>
              <a:rPr lang="en-US" sz="3200"/>
              <a:t>Because it</a:t>
            </a:r>
            <a:r>
              <a:rPr lang="en-US" altLang="en-US" sz="3200"/>
              <a:t>’</a:t>
            </a:r>
            <a:r>
              <a:rPr lang="en-US" sz="3200"/>
              <a:t>s FUUUUUUUNNNNN!!!!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Animation	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latin typeface="Gill Sans MT" pitchFamily="34" charset="0"/>
              </a:rPr>
              <a:t>DO use animation to enhance/emphasize certain information. </a:t>
            </a:r>
          </a:p>
          <a:p>
            <a:r>
              <a:rPr lang="en-US" smtClean="0">
                <a:latin typeface="Gill Sans MT" pitchFamily="34" charset="0"/>
              </a:rPr>
              <a:t>DO use animation to reveal &amp; conceal information.</a:t>
            </a:r>
          </a:p>
          <a:p>
            <a:endParaRPr lang="en-US" smtClean="0">
              <a:latin typeface="Gill Sans MT" pitchFamily="34" charset="0"/>
            </a:endParaRPr>
          </a:p>
          <a:p>
            <a:r>
              <a:rPr lang="en-US" smtClean="0">
                <a:latin typeface="Gill Sans MT" pitchFamily="34" charset="0"/>
              </a:rPr>
              <a:t>DON</a:t>
            </a:r>
            <a:r>
              <a:rPr lang="en-US" altLang="en-US" smtClean="0">
                <a:latin typeface="Gill Sans MT" pitchFamily="34" charset="0"/>
              </a:rPr>
              <a:t>’</a:t>
            </a:r>
            <a:r>
              <a:rPr lang="en-US" smtClean="0">
                <a:latin typeface="Gill Sans MT" pitchFamily="34" charset="0"/>
              </a:rPr>
              <a:t>T use animation if not necessary.</a:t>
            </a:r>
          </a:p>
          <a:p>
            <a:pPr lvl="1"/>
            <a:r>
              <a:rPr lang="en-US" smtClean="0">
                <a:latin typeface="Gill Sans MT" pitchFamily="34" charset="0"/>
              </a:rPr>
              <a:t>It can be very distracting</a:t>
            </a:r>
          </a:p>
          <a:p>
            <a:pPr lvl="1"/>
            <a:r>
              <a:rPr lang="en-US" smtClean="0">
                <a:latin typeface="Gill Sans MT" pitchFamily="34" charset="0"/>
              </a:rPr>
              <a:t>It makes text very hard to read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Vocal 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514600"/>
            <a:ext cx="2527300" cy="1981200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3200" dirty="0" smtClean="0">
                <a:ea typeface="+mn-ea"/>
              </a:rPr>
              <a:t>Monotone?</a:t>
            </a:r>
            <a:r>
              <a:rPr lang="en-US" sz="3200" dirty="0">
                <a:ea typeface="+mn-ea"/>
              </a:rPr>
              <a:t> </a:t>
            </a:r>
            <a:endParaRPr lang="en-US" sz="3200" dirty="0" smtClean="0">
              <a:ea typeface="+mn-ea"/>
            </a:endParaRPr>
          </a:p>
          <a:p>
            <a:pPr marL="320040" indent="-32004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3200" dirty="0">
                <a:ea typeface="+mn-ea"/>
              </a:rPr>
              <a:t>Q</a:t>
            </a:r>
            <a:r>
              <a:rPr lang="en-US" sz="3200" dirty="0" smtClean="0">
                <a:ea typeface="+mn-ea"/>
              </a:rPr>
              <a:t>uiet?</a:t>
            </a:r>
          </a:p>
          <a:p>
            <a:pPr marL="320040" indent="-32004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3200" dirty="0" smtClean="0">
                <a:ea typeface="+mn-ea"/>
              </a:rPr>
              <a:t>Fast?</a:t>
            </a:r>
          </a:p>
          <a:p>
            <a:pPr marL="8255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200" dirty="0" smtClean="0">
                <a:ea typeface="+mn-ea"/>
              </a:rPr>
              <a:t>	     </a:t>
            </a:r>
          </a:p>
          <a:p>
            <a:pPr marL="320040" indent="-32004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sz="3200" dirty="0">
              <a:ea typeface="+mn-e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19800" y="2514600"/>
            <a:ext cx="2527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dirty="0" smtClean="0"/>
              <a:t>Expressive? </a:t>
            </a:r>
          </a:p>
          <a:p>
            <a:pPr>
              <a:defRPr/>
            </a:pPr>
            <a:r>
              <a:rPr lang="en-US" dirty="0"/>
              <a:t>L</a:t>
            </a:r>
            <a:r>
              <a:rPr lang="en-US" dirty="0" smtClean="0"/>
              <a:t>oud?</a:t>
            </a:r>
          </a:p>
          <a:p>
            <a:pPr>
              <a:defRPr/>
            </a:pPr>
            <a:r>
              <a:rPr lang="en-US" dirty="0" smtClean="0"/>
              <a:t>Slow?</a:t>
            </a:r>
          </a:p>
          <a:p>
            <a:pPr marL="82550" indent="0">
              <a:buFont typeface="Wingdings 2" charset="0"/>
              <a:buNone/>
              <a:defRPr/>
            </a:pPr>
            <a:r>
              <a:rPr lang="en-US" dirty="0" smtClean="0"/>
              <a:t>	   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62400" y="30480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5400"/>
              <a:t>OR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Sound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65125" indent="-282575">
              <a:buFont typeface="Wingdings 2" pitchFamily="18" charset="2"/>
              <a:buChar char=""/>
            </a:pPr>
            <a:r>
              <a:rPr lang="en-US" smtClean="0"/>
              <a:t>DO check to make sure any links to videos or audio clips work as expected.</a:t>
            </a:r>
          </a:p>
          <a:p>
            <a:pPr marL="365125" indent="-282575">
              <a:buFont typeface="Wingdings 2" pitchFamily="18" charset="2"/>
              <a:buNone/>
            </a:pPr>
            <a:endParaRPr lang="en-US" sz="1300" smtClean="0"/>
          </a:p>
          <a:p>
            <a:pPr marL="365125" indent="-282575">
              <a:buFont typeface="Wingdings 2" pitchFamily="18" charset="2"/>
              <a:buChar char=""/>
            </a:pPr>
            <a:r>
              <a:rPr lang="en-US" smtClean="0"/>
              <a:t>DO check to make sure the volume to the speakers/projector are properly adjusted.</a:t>
            </a:r>
          </a:p>
          <a:p>
            <a:pPr marL="365125" indent="-282575">
              <a:buFont typeface="Wingdings 2" pitchFamily="18" charset="2"/>
              <a:buChar char=""/>
            </a:pPr>
            <a:endParaRPr lang="en-US" smtClean="0"/>
          </a:p>
          <a:p>
            <a:pPr marL="365125" indent="-282575">
              <a:buFont typeface="Wingdings 2" pitchFamily="18" charset="2"/>
              <a:buChar char=""/>
            </a:pPr>
            <a:r>
              <a:rPr lang="en-US" smtClean="0"/>
              <a:t>DON</a:t>
            </a:r>
            <a:r>
              <a:rPr lang="en-US" altLang="en-US" smtClean="0"/>
              <a:t>’</a:t>
            </a:r>
            <a:r>
              <a:rPr lang="en-US" smtClean="0"/>
              <a:t>T use sound with animations or slide changes unless necessary.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en-US" smtClean="0"/>
              <a:t>DON</a:t>
            </a:r>
            <a:r>
              <a:rPr lang="en-US" altLang="en-US" smtClean="0"/>
              <a:t>’</a:t>
            </a:r>
            <a:r>
              <a:rPr lang="en-US" smtClean="0"/>
              <a:t>T talk over audio links or sound bites.</a:t>
            </a:r>
          </a:p>
        </p:txBody>
      </p:sp>
    </p:spTree>
  </p:cSld>
  <p:clrMapOvr>
    <a:masterClrMapping/>
  </p:clrMapOvr>
  <p:transition spd="slow">
    <p:randomBar/>
    <p:sndAc>
      <p:stSnd>
        <p:snd r:embed="rId2" name="Fly I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 Ro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7C5D50"/>
                </a:solidFill>
              </a:rPr>
              <a:t>One last thing…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DO proofread your slides.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Its </a:t>
            </a:r>
            <a:r>
              <a:rPr lang="en-US" dirty="0" err="1" smtClean="0">
                <a:ea typeface="+mn-ea"/>
              </a:rPr>
              <a:t>embarrassig</a:t>
            </a:r>
            <a:r>
              <a:rPr lang="en-US" dirty="0" smtClean="0">
                <a:ea typeface="+mn-ea"/>
              </a:rPr>
              <a:t> to have a </a:t>
            </a:r>
            <a:r>
              <a:rPr lang="en-US" dirty="0" err="1" smtClean="0">
                <a:ea typeface="+mn-ea"/>
              </a:rPr>
              <a:t>mispeling</a:t>
            </a:r>
            <a:r>
              <a:rPr lang="en-US" dirty="0" smtClean="0">
                <a:ea typeface="+mn-ea"/>
              </a:rPr>
              <a:t>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15363" name="Picture 4" descr="C:\Documents and Settings\nreynolds\Local Settings\Temporary Internet Files\Content.IE5\JUJV5VBT\MC9004344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9000"/>
            <a:ext cx="1939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Movement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667000"/>
            <a:ext cx="2527300" cy="1981200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3200" dirty="0" smtClean="0">
                <a:ea typeface="+mn-ea"/>
              </a:rPr>
              <a:t>Pacing? </a:t>
            </a:r>
          </a:p>
          <a:p>
            <a:pPr marL="320040" indent="-32004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3200" dirty="0" smtClean="0">
                <a:ea typeface="+mn-ea"/>
              </a:rPr>
              <a:t>Rocking?</a:t>
            </a:r>
          </a:p>
          <a:p>
            <a:pPr marL="320040" indent="-32004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3200" dirty="0" smtClean="0">
                <a:ea typeface="+mn-ea"/>
              </a:rPr>
              <a:t>Nervous?</a:t>
            </a:r>
          </a:p>
          <a:p>
            <a:pPr marL="8255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200" dirty="0" smtClean="0">
                <a:ea typeface="+mn-ea"/>
              </a:rPr>
              <a:t>	     </a:t>
            </a:r>
          </a:p>
          <a:p>
            <a:pPr marL="320040" indent="-32004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sz="3200" dirty="0"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62400" y="31242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5400" dirty="0"/>
              <a:t>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15000" y="2667000"/>
            <a:ext cx="2527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dirty="0" smtClean="0"/>
              <a:t>Purposeful? </a:t>
            </a:r>
          </a:p>
          <a:p>
            <a:pPr>
              <a:defRPr/>
            </a:pPr>
            <a:r>
              <a:rPr lang="en-US" dirty="0" smtClean="0"/>
              <a:t>Still?</a:t>
            </a:r>
          </a:p>
          <a:p>
            <a:pPr>
              <a:defRPr/>
            </a:pPr>
            <a:r>
              <a:rPr lang="en-US" dirty="0" smtClean="0"/>
              <a:t>Controlled?</a:t>
            </a:r>
          </a:p>
          <a:p>
            <a:pPr marL="82550" indent="0">
              <a:buFont typeface="Wingdings 2" charset="0"/>
              <a:buNone/>
              <a:defRPr/>
            </a:pPr>
            <a:r>
              <a:rPr lang="en-US" dirty="0" smtClean="0"/>
              <a:t>	   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Appearance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r="13551"/>
          <a:stretch>
            <a:fillRect/>
          </a:stretch>
        </p:blipFill>
        <p:spPr bwMode="auto">
          <a:xfrm>
            <a:off x="28575" y="2133600"/>
            <a:ext cx="43449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433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91000" y="34290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5400"/>
              <a:t>OR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Preparedness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209800"/>
            <a:ext cx="2819400" cy="1981200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3200" dirty="0">
                <a:ea typeface="+mn-ea"/>
              </a:rPr>
              <a:t>Apologizing?</a:t>
            </a:r>
          </a:p>
          <a:p>
            <a:pPr marL="320040" indent="-32004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3200" dirty="0" smtClean="0">
                <a:ea typeface="+mn-ea"/>
              </a:rPr>
              <a:t>Lots of notes? </a:t>
            </a:r>
          </a:p>
          <a:p>
            <a:pPr marL="320040" indent="-320040" fontAlgn="auto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sz="3200" dirty="0" smtClean="0">
                <a:ea typeface="+mn-ea"/>
              </a:rPr>
              <a:t>Vocal fillers?</a:t>
            </a:r>
          </a:p>
          <a:p>
            <a:pPr marL="8255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200" dirty="0" smtClean="0">
                <a:ea typeface="+mn-ea"/>
              </a:rPr>
              <a:t>	     </a:t>
            </a:r>
          </a:p>
          <a:p>
            <a:pPr marL="320040" indent="-320040" fontAlgn="auto">
              <a:spcAft>
                <a:spcPts val="0"/>
              </a:spcAft>
              <a:buFont typeface="Wingdings" charset="2"/>
              <a:buChar char="u"/>
              <a:defRPr/>
            </a:pPr>
            <a:endParaRPr lang="en-US" sz="3200" dirty="0">
              <a:ea typeface="+mn-e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91200" y="2209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dirty="0" smtClean="0"/>
              <a:t>Confidence? </a:t>
            </a:r>
          </a:p>
          <a:p>
            <a:pPr>
              <a:defRPr/>
            </a:pPr>
            <a:r>
              <a:rPr lang="en-US" dirty="0" smtClean="0"/>
              <a:t>A few notes?</a:t>
            </a:r>
          </a:p>
          <a:p>
            <a:pPr>
              <a:defRPr/>
            </a:pPr>
            <a:r>
              <a:rPr lang="en-US" dirty="0" smtClean="0"/>
              <a:t>Pausing?</a:t>
            </a:r>
          </a:p>
          <a:p>
            <a:pPr marL="82550" indent="0">
              <a:buFont typeface="Wingdings 2" charset="0"/>
              <a:buNone/>
              <a:defRPr/>
            </a:pPr>
            <a:r>
              <a:rPr lang="en-US" dirty="0" smtClean="0"/>
              <a:t>	   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97171" y="2662237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5400" dirty="0"/>
              <a:t>OR</a:t>
            </a:r>
          </a:p>
        </p:txBody>
      </p:sp>
      <p:sp>
        <p:nvSpPr>
          <p:cNvPr id="2" name="Rectangle 1"/>
          <p:cNvSpPr/>
          <p:nvPr/>
        </p:nvSpPr>
        <p:spPr>
          <a:xfrm>
            <a:off x="2585448" y="3962400"/>
            <a:ext cx="404264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PRACTICE!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PRACTICE!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PRACTICE!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Visuals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2667000"/>
            <a:ext cx="2819400" cy="76200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sz="3200" smtClean="0"/>
              <a:t>Poster board?	     </a:t>
            </a:r>
          </a:p>
          <a:p>
            <a:pPr>
              <a:buFont typeface="Wingdings" pitchFamily="2" charset="2"/>
              <a:buChar char="u"/>
            </a:pPr>
            <a:endParaRPr lang="en-US" sz="320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562600" y="26670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dirty="0" smtClean="0"/>
              <a:t>Foam board? </a:t>
            </a:r>
          </a:p>
          <a:p>
            <a:pPr marL="82550" indent="0">
              <a:buFont typeface="Wingdings 2" charset="0"/>
              <a:buNone/>
              <a:defRPr/>
            </a:pPr>
            <a:r>
              <a:rPr lang="en-US" dirty="0" smtClean="0"/>
              <a:t>	   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14800" y="35814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5400"/>
              <a:t>OR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05200" y="4953000"/>
            <a:ext cx="2819400" cy="7620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q"/>
              <a:defRPr/>
            </a:pPr>
            <a:r>
              <a:rPr lang="en-US" sz="3200" dirty="0" smtClean="0"/>
              <a:t>PowerPoint?</a:t>
            </a:r>
          </a:p>
          <a:p>
            <a:pPr marL="0" indent="0">
              <a:buFont typeface="Wingdings"/>
              <a:buNone/>
              <a:defRPr/>
            </a:pPr>
            <a:endParaRPr lang="en-US" sz="3200" dirty="0" smtClean="0"/>
          </a:p>
          <a:p>
            <a:pPr>
              <a:buFont typeface="Wingdings" charset="2"/>
              <a:buChar char="q"/>
              <a:defRPr/>
            </a:pPr>
            <a:endParaRPr lang="en-US" sz="3200" dirty="0" smtClean="0"/>
          </a:p>
          <a:p>
            <a:pPr marL="539750" indent="-457200">
              <a:buFont typeface="Wingdings" charset="2"/>
              <a:buChar char="q"/>
              <a:defRPr/>
            </a:pPr>
            <a:r>
              <a:rPr lang="en-US" sz="3200" dirty="0" smtClean="0"/>
              <a:t>	     </a:t>
            </a:r>
          </a:p>
          <a:p>
            <a:pPr>
              <a:buFont typeface="Wingdings" charset="2"/>
              <a:buChar char="q"/>
              <a:defRPr/>
            </a:pP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497763" cy="2239963"/>
          </a:xfrm>
        </p:spPr>
        <p:txBody>
          <a:bodyPr>
            <a:normAutofit/>
          </a:bodyPr>
          <a:lstStyle/>
          <a:p>
            <a:pPr algn="ctr"/>
            <a:r>
              <a:rPr lang="en-US" smtClean="0">
                <a:solidFill>
                  <a:srgbClr val="7C5D50"/>
                </a:solidFill>
              </a:rPr>
              <a:t>The </a:t>
            </a:r>
            <a:r>
              <a:rPr lang="en-US" altLang="en-US" smtClean="0">
                <a:solidFill>
                  <a:srgbClr val="7C5D50"/>
                </a:solidFill>
              </a:rPr>
              <a:t>“</a:t>
            </a:r>
            <a:r>
              <a:rPr lang="en-US" smtClean="0">
                <a:solidFill>
                  <a:srgbClr val="7C5D50"/>
                </a:solidFill>
              </a:rPr>
              <a:t>Do</a:t>
            </a:r>
            <a:r>
              <a:rPr lang="en-US" altLang="en-US" smtClean="0">
                <a:solidFill>
                  <a:srgbClr val="7C5D50"/>
                </a:solidFill>
              </a:rPr>
              <a:t>’</a:t>
            </a:r>
            <a:r>
              <a:rPr lang="en-US" smtClean="0">
                <a:solidFill>
                  <a:srgbClr val="7C5D50"/>
                </a:solidFill>
              </a:rPr>
              <a:t>s &amp; Don</a:t>
            </a:r>
            <a:r>
              <a:rPr lang="en-US" altLang="en-US" smtClean="0">
                <a:solidFill>
                  <a:srgbClr val="7C5D50"/>
                </a:solidFill>
              </a:rPr>
              <a:t>’</a:t>
            </a:r>
            <a:r>
              <a:rPr lang="en-US" smtClean="0">
                <a:solidFill>
                  <a:srgbClr val="7C5D50"/>
                </a:solidFill>
              </a:rPr>
              <a:t>ts</a:t>
            </a:r>
            <a:r>
              <a:rPr lang="en-US" altLang="en-US" smtClean="0">
                <a:solidFill>
                  <a:srgbClr val="7C5D50"/>
                </a:solidFill>
              </a:rPr>
              <a:t>”</a:t>
            </a:r>
            <a:r>
              <a:rPr lang="en-US" smtClean="0">
                <a:solidFill>
                  <a:srgbClr val="7C5D50"/>
                </a:solidFill>
              </a:rPr>
              <a:t> of </a:t>
            </a:r>
            <a:br>
              <a:rPr lang="en-US" smtClean="0">
                <a:solidFill>
                  <a:srgbClr val="7C5D50"/>
                </a:solidFill>
              </a:rPr>
            </a:br>
            <a:r>
              <a:rPr lang="en-US" smtClean="0">
                <a:solidFill>
                  <a:srgbClr val="7C5D50"/>
                </a:solidFill>
              </a:rPr>
              <a:t>Using PowerPoint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9776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Color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52600"/>
            <a:ext cx="7620000" cy="33528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DO choose a color palette &amp; stick with it.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DO use contrasting backgrounds &amp; font.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DON’T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use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 too</a:t>
            </a:r>
            <a:r>
              <a:rPr lang="en-US" dirty="0" smtClean="0">
                <a:ea typeface="+mn-ea"/>
              </a:rPr>
              <a:t> 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+mn-ea"/>
              </a:rPr>
              <a:t>much </a:t>
            </a:r>
            <a:r>
              <a:rPr lang="en-US" dirty="0" smtClean="0">
                <a:solidFill>
                  <a:srgbClr val="008000"/>
                </a:solidFill>
                <a:ea typeface="+mn-ea"/>
              </a:rPr>
              <a:t>color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as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solidFill>
                  <a:srgbClr val="000090"/>
                </a:solidFill>
                <a:ea typeface="+mn-ea"/>
              </a:rPr>
              <a:t>it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will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become</a:t>
            </a:r>
            <a:r>
              <a:rPr lang="en-US" dirty="0" smtClean="0">
                <a:ea typeface="+mn-ea"/>
              </a:rPr>
              <a:t> 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+mn-ea"/>
              </a:rPr>
              <a:t>dis</a:t>
            </a:r>
            <a:r>
              <a:rPr lang="en-US" dirty="0" smtClean="0">
                <a:solidFill>
                  <a:srgbClr val="008000"/>
                </a:solidFill>
                <a:ea typeface="+mn-ea"/>
              </a:rPr>
              <a:t>trac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ting </a:t>
            </a:r>
            <a:r>
              <a:rPr lang="en-US" dirty="0" smtClean="0">
                <a:solidFill>
                  <a:srgbClr val="000090"/>
                </a:solidFill>
                <a:ea typeface="+mn-ea"/>
              </a:rPr>
              <a:t>&amp;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appear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in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+mn-ea"/>
              </a:rPr>
              <a:t>con</a:t>
            </a:r>
            <a:r>
              <a:rPr lang="en-US" dirty="0" smtClean="0">
                <a:solidFill>
                  <a:srgbClr val="008000"/>
                </a:solidFill>
                <a:ea typeface="+mn-ea"/>
              </a:rPr>
              <a:t>sis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tent</a:t>
            </a:r>
            <a:r>
              <a:rPr lang="en-US" dirty="0" smtClean="0">
                <a:solidFill>
                  <a:srgbClr val="000090"/>
                </a:solidFill>
                <a:ea typeface="+mn-ea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Text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09800"/>
            <a:ext cx="7315200" cy="2895600"/>
          </a:xfrm>
        </p:spPr>
        <p:txBody>
          <a:bodyPr>
            <a:normAutofit/>
          </a:bodyPr>
          <a:lstStyle/>
          <a:p>
            <a:pPr marL="365125" indent="-282575">
              <a:buFont typeface="Wingdings 2" pitchFamily="18" charset="2"/>
              <a:buChar char=""/>
            </a:pPr>
            <a:r>
              <a:rPr lang="en-US" smtClean="0"/>
              <a:t>DO keep it brief.</a:t>
            </a:r>
          </a:p>
          <a:p>
            <a:pPr marL="365125" indent="-282575">
              <a:buFont typeface="Wingdings 2" pitchFamily="18" charset="2"/>
              <a:buNone/>
            </a:pPr>
            <a:endParaRPr lang="en-US" smtClean="0"/>
          </a:p>
          <a:p>
            <a:pPr marL="365125" indent="-282575">
              <a:buFont typeface="Wingdings 2" pitchFamily="18" charset="2"/>
              <a:buChar char=""/>
            </a:pPr>
            <a:r>
              <a:rPr lang="en-US" smtClean="0"/>
              <a:t>DON</a:t>
            </a:r>
            <a:r>
              <a:rPr lang="en-US" altLang="en-US" smtClean="0"/>
              <a:t>’</a:t>
            </a:r>
            <a:r>
              <a:rPr lang="en-US" smtClean="0"/>
              <a:t>T use more than 6 lines of text per slide.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926</TotalTime>
  <Words>389</Words>
  <Application>Microsoft Office PowerPoint</Application>
  <PresentationFormat>On-screen Show (4:3)</PresentationFormat>
  <Paragraphs>111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Gill Sans MT</vt:lpstr>
      <vt:lpstr>MS PGothic</vt:lpstr>
      <vt:lpstr>Arial</vt:lpstr>
      <vt:lpstr>Tw Cen MT</vt:lpstr>
      <vt:lpstr>Wingdings</vt:lpstr>
      <vt:lpstr>Wingdings 2</vt:lpstr>
      <vt:lpstr>Calibri</vt:lpstr>
      <vt:lpstr>Old English Text MT</vt:lpstr>
      <vt:lpstr>Palace Script MT</vt:lpstr>
      <vt:lpstr>Cooper Black</vt:lpstr>
      <vt:lpstr>Apple Casual</vt:lpstr>
      <vt:lpstr>Apple Chancery</vt:lpstr>
      <vt:lpstr>Braggadocio</vt:lpstr>
      <vt:lpstr>Brush Script MT Italic</vt:lpstr>
      <vt:lpstr>Bauhaus 93</vt:lpstr>
      <vt:lpstr>Verdana</vt:lpstr>
      <vt:lpstr>Median</vt:lpstr>
      <vt:lpstr>Excel.Chart.8</vt:lpstr>
      <vt:lpstr>It’s time for…</vt:lpstr>
      <vt:lpstr>Vocal Qualities</vt:lpstr>
      <vt:lpstr>Movement</vt:lpstr>
      <vt:lpstr>Appearance</vt:lpstr>
      <vt:lpstr>Preparedness</vt:lpstr>
      <vt:lpstr>Visuals</vt:lpstr>
      <vt:lpstr>The “Do’s &amp; Don’ts” of  Using PowerPoint</vt:lpstr>
      <vt:lpstr>Color</vt:lpstr>
      <vt:lpstr>Text</vt:lpstr>
      <vt:lpstr>Fonts</vt:lpstr>
      <vt:lpstr>Fonts</vt:lpstr>
      <vt:lpstr>Images</vt:lpstr>
      <vt:lpstr>Images</vt:lpstr>
      <vt:lpstr>Images</vt:lpstr>
      <vt:lpstr>Space</vt:lpstr>
      <vt:lpstr>Eleanor Roosevelt</vt:lpstr>
      <vt:lpstr>Eleanor Roosevelt</vt:lpstr>
      <vt:lpstr>Animation</vt:lpstr>
      <vt:lpstr>Animation </vt:lpstr>
      <vt:lpstr>Sound</vt:lpstr>
      <vt:lpstr>One last thing… </vt:lpstr>
    </vt:vector>
  </TitlesOfParts>
  <Company>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NReynolds</dc:creator>
  <cp:lastModifiedBy>Sabrina Collins</cp:lastModifiedBy>
  <cp:revision>48</cp:revision>
  <dcterms:created xsi:type="dcterms:W3CDTF">2011-10-07T14:57:41Z</dcterms:created>
  <dcterms:modified xsi:type="dcterms:W3CDTF">2013-09-26T15:57:22Z</dcterms:modified>
</cp:coreProperties>
</file>