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27.xml" ContentType="application/vnd.openxmlformats-officedocument.presentationml.tag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33"/>
  </p:notesMasterIdLst>
  <p:sldIdLst>
    <p:sldId id="298" r:id="rId5"/>
    <p:sldId id="300" r:id="rId6"/>
    <p:sldId id="258" r:id="rId7"/>
    <p:sldId id="297" r:id="rId8"/>
    <p:sldId id="268" r:id="rId9"/>
    <p:sldId id="257" r:id="rId10"/>
    <p:sldId id="262" r:id="rId11"/>
    <p:sldId id="263" r:id="rId12"/>
    <p:sldId id="299" r:id="rId13"/>
    <p:sldId id="259" r:id="rId14"/>
    <p:sldId id="270" r:id="rId15"/>
    <p:sldId id="271" r:id="rId16"/>
    <p:sldId id="272" r:id="rId17"/>
    <p:sldId id="273" r:id="rId18"/>
    <p:sldId id="261" r:id="rId19"/>
    <p:sldId id="276" r:id="rId20"/>
    <p:sldId id="277" r:id="rId21"/>
    <p:sldId id="278" r:id="rId22"/>
    <p:sldId id="284" r:id="rId23"/>
    <p:sldId id="275" r:id="rId24"/>
    <p:sldId id="260" r:id="rId25"/>
    <p:sldId id="294" r:id="rId26"/>
    <p:sldId id="291" r:id="rId27"/>
    <p:sldId id="292" r:id="rId28"/>
    <p:sldId id="293" r:id="rId29"/>
    <p:sldId id="266" r:id="rId30"/>
    <p:sldId id="295" r:id="rId31"/>
    <p:sldId id="296" r:id="rId32"/>
  </p:sldIdLst>
  <p:sldSz cx="9144000" cy="6858000" type="screen4x3"/>
  <p:notesSz cx="6858000" cy="92964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Lisa Jackson" initials="MS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78798" autoAdjust="0"/>
  </p:normalViewPr>
  <p:slideViewPr>
    <p:cSldViewPr>
      <p:cViewPr>
        <p:scale>
          <a:sx n="87" d="100"/>
          <a:sy n="87" d="100"/>
        </p:scale>
        <p:origin x="5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62E23-676D-4070-8FA9-9E1CF775FD5C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70D52-6511-49EA-857E-2E7B84BBA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107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Figurative Language—Language layered with meaning by word images and figures of speech as opposed to literal language.</a:t>
            </a:r>
          </a:p>
          <a:p>
            <a:endParaRPr lang="en-US" dirty="0" smtClean="0"/>
          </a:p>
          <a:p>
            <a:r>
              <a:rPr lang="en-US" dirty="0" smtClean="0"/>
              <a:t>Image created on</a:t>
            </a:r>
            <a:r>
              <a:rPr lang="en-US" baseline="0" dirty="0" smtClean="0"/>
              <a:t> http://www.wordle.net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Harmon, W. H. (1996).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handbook to literature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(7th Edition ed.). Upper Saddle River: Prentice-Hall, Inc.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Harmon, W. H. (1996).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handbook to literature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(7th Edition ed.). Upper Saddle River: Prentice-Hall, Inc.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Harmon, W. H. (1996).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handbook to literature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(7th Edition ed.). Upper Saddle River: Prentice-Hall, Inc.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Harmon, W. H. (1996).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handbook to literature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(7th Edition ed.). Upper Saddle River: Prentice-Hall, Inc.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Harmon, W. H. (1996).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handbook to literature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(7th Edition ed.). Upper Saddle River: Prentice-Hall, Inc.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http://www.reference.com/browse/human+condition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relevant examples to provide to</a:t>
            </a:r>
            <a:r>
              <a:rPr lang="en-US" baseline="0" dirty="0" smtClean="0"/>
              <a:t> students in explaining these definitions: (elaborate on definitions as you see appropriate)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Exposition—used at the beginning of a work to explain to the reader the background information needed to understand the characters and their circumstances.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Rising action—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series of conflicts and crisis that lead to the climax</a:t>
            </a:r>
          </a:p>
          <a:p>
            <a:endParaRPr lang="en-US" dirty="0" smtClean="0"/>
          </a:p>
          <a:p>
            <a:r>
              <a:rPr lang="en-US" dirty="0" smtClean="0"/>
              <a:t>Climax—the turning point of action in a piece of fiction, the greatest moment of tension</a:t>
            </a:r>
          </a:p>
          <a:p>
            <a:endParaRPr lang="en-US" dirty="0" smtClean="0"/>
          </a:p>
          <a:p>
            <a:r>
              <a:rPr lang="en-US" dirty="0" smtClean="0"/>
              <a:t>Falling action—events following the</a:t>
            </a:r>
            <a:r>
              <a:rPr lang="en-US" baseline="0" dirty="0" smtClean="0"/>
              <a:t> climax of a piece of fiction that eventually lead to the conclusion or denouement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Denouement—the resolution of the plot in a piece of fiction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media res—stories beginning in the middle of action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Harmon, W. H. (1996).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handbook to literature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(7th Edition ed.). Upper Saddle River: Prentice-Hall, Inc.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Harmon, W. H. (1996).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handbook to literature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(7th Edition ed.). Upper Saddle River: Prentice-Hall, Inc.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0D52-6511-49EA-857E-2E7B84BBAFA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A6A3-EF81-4BAB-BFE0-DF24A80DD550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19AB-04FA-4681-B510-AF6BDECA2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A6A3-EF81-4BAB-BFE0-DF24A80DD550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19AB-04FA-4681-B510-AF6BDECA2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A6A3-EF81-4BAB-BFE0-DF24A80DD550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19AB-04FA-4681-B510-AF6BDECA2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A6A3-EF81-4BAB-BFE0-DF24A80DD550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19AB-04FA-4681-B510-AF6BDECA2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A6A3-EF81-4BAB-BFE0-DF24A80DD550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19AB-04FA-4681-B510-AF6BDECA2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A6A3-EF81-4BAB-BFE0-DF24A80DD550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19AB-04FA-4681-B510-AF6BDECA2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A6A3-EF81-4BAB-BFE0-DF24A80DD550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19AB-04FA-4681-B510-AF6BDECA2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A6A3-EF81-4BAB-BFE0-DF24A80DD550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719AB-04FA-4681-B510-AF6BDECA2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A6A3-EF81-4BAB-BFE0-DF24A80DD550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19AB-04FA-4681-B510-AF6BDECA2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A6A3-EF81-4BAB-BFE0-DF24A80DD550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6F719AB-04FA-4681-B510-AF6BDECA2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143A6A3-EF81-4BAB-BFE0-DF24A80DD550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19AB-04FA-4681-B510-AF6BDECA2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143A6A3-EF81-4BAB-BFE0-DF24A80DD550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F719AB-04FA-4681-B510-AF6BDECA2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3048000"/>
          </a:xfrm>
        </p:spPr>
        <p:txBody>
          <a:bodyPr/>
          <a:lstStyle/>
          <a:p>
            <a:pPr algn="ctr"/>
            <a:r>
              <a:rPr lang="en-US" dirty="0" smtClean="0"/>
              <a:t>Literary Devices (elements and Techniques) </a:t>
            </a:r>
            <a:br>
              <a:rPr lang="en-US" dirty="0" smtClean="0"/>
            </a:br>
            <a:r>
              <a:rPr lang="en-US" dirty="0" smtClean="0"/>
              <a:t>of fiction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Figurative Language (technique)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219200"/>
            <a:ext cx="8153400" cy="5105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Figurative Language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762000"/>
          </a:xfrm>
        </p:spPr>
        <p:txBody>
          <a:bodyPr/>
          <a:lstStyle/>
          <a:p>
            <a:r>
              <a:rPr lang="en-US" sz="3600" dirty="0" smtClean="0"/>
              <a:t>Simile 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040188" cy="762000"/>
          </a:xfrm>
        </p:spPr>
        <p:txBody>
          <a:bodyPr/>
          <a:lstStyle/>
          <a:p>
            <a:r>
              <a:rPr lang="en-US" sz="3600" dirty="0" smtClean="0"/>
              <a:t>Metaphor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comparison of two</a:t>
            </a:r>
          </a:p>
          <a:p>
            <a:pPr>
              <a:buNone/>
            </a:pPr>
            <a:r>
              <a:rPr lang="en-US" sz="2800" dirty="0" smtClean="0"/>
              <a:t>things that are</a:t>
            </a:r>
          </a:p>
          <a:p>
            <a:pPr>
              <a:buNone/>
            </a:pPr>
            <a:r>
              <a:rPr lang="en-US" sz="2800" dirty="0" smtClean="0"/>
              <a:t>essentially different,</a:t>
            </a:r>
          </a:p>
          <a:p>
            <a:pPr>
              <a:buNone/>
            </a:pPr>
            <a:r>
              <a:rPr lang="en-US" sz="2800" dirty="0" smtClean="0"/>
              <a:t>usually using the words</a:t>
            </a:r>
          </a:p>
          <a:p>
            <a:pPr>
              <a:buNone/>
            </a:pPr>
            <a:r>
              <a:rPr lang="en-US" sz="2800" i="1" dirty="0" smtClean="0"/>
              <a:t>like</a:t>
            </a:r>
            <a:r>
              <a:rPr lang="en-US" sz="2800" dirty="0" smtClean="0"/>
              <a:t> or </a:t>
            </a:r>
            <a:r>
              <a:rPr lang="en-US" sz="2800" i="1" dirty="0" smtClean="0"/>
              <a:t>as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Example: “Oh my love is like a red, red rose.” </a:t>
            </a:r>
            <a:r>
              <a:rPr lang="en-US" sz="2000" dirty="0" smtClean="0"/>
              <a:t>(from “A Red, Red</a:t>
            </a:r>
          </a:p>
          <a:p>
            <a:pPr marL="461963" indent="0">
              <a:buNone/>
            </a:pPr>
            <a:r>
              <a:rPr lang="en-US" sz="2000" dirty="0" smtClean="0"/>
              <a:t>Rose” by Robert Burns)</a:t>
            </a:r>
            <a:endParaRPr lang="en-US" sz="20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9788" y="1752600"/>
            <a:ext cx="4038600" cy="43629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subtle comparison in which the author describes a person or thing using words that are not meant to be taken literally.</a:t>
            </a:r>
          </a:p>
          <a:p>
            <a:r>
              <a:rPr lang="en-US" sz="2800" dirty="0" smtClean="0"/>
              <a:t>Example: </a:t>
            </a:r>
            <a:r>
              <a:rPr lang="en-US" dirty="0" smtClean="0"/>
              <a:t>“Time is a dressmaker specializing in alterations.” </a:t>
            </a:r>
            <a:r>
              <a:rPr lang="en-US" sz="2000" dirty="0" smtClean="0"/>
              <a:t>(Faith Baldwin)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835152"/>
          </a:xfrm>
        </p:spPr>
        <p:txBody>
          <a:bodyPr/>
          <a:lstStyle/>
          <a:p>
            <a:pPr algn="ctr"/>
            <a:r>
              <a:rPr lang="en-US" b="1" dirty="0" smtClean="0"/>
              <a:t>Figurative Language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7620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Imagery</a:t>
            </a:r>
            <a:r>
              <a:rPr lang="en-US" dirty="0" smtClean="0"/>
              <a:t> 			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040188" cy="762000"/>
          </a:xfrm>
        </p:spPr>
        <p:txBody>
          <a:bodyPr/>
          <a:lstStyle/>
          <a:p>
            <a:r>
              <a:rPr lang="en-US" sz="3300" dirty="0" smtClean="0"/>
              <a:t>Alliteration</a:t>
            </a:r>
            <a:endParaRPr lang="en-US" sz="33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57200" y="1752600"/>
            <a:ext cx="4038600" cy="4362928"/>
          </a:xfrm>
        </p:spPr>
        <p:txBody>
          <a:bodyPr/>
          <a:lstStyle/>
          <a:p>
            <a:r>
              <a:rPr lang="en-US" dirty="0" smtClean="0"/>
              <a:t>The use of language to</a:t>
            </a:r>
          </a:p>
          <a:p>
            <a:pPr>
              <a:buNone/>
            </a:pPr>
            <a:r>
              <a:rPr lang="en-US" dirty="0" smtClean="0"/>
              <a:t>create mental images and</a:t>
            </a:r>
          </a:p>
          <a:p>
            <a:pPr>
              <a:buNone/>
            </a:pPr>
            <a:r>
              <a:rPr lang="en-US" dirty="0" smtClean="0"/>
              <a:t>sensory impressions.</a:t>
            </a:r>
          </a:p>
          <a:p>
            <a:pPr>
              <a:buNone/>
            </a:pPr>
            <a:r>
              <a:rPr lang="en-US" dirty="0" smtClean="0"/>
              <a:t>Imagery can be used for</a:t>
            </a:r>
          </a:p>
          <a:p>
            <a:pPr>
              <a:buNone/>
            </a:pPr>
            <a:r>
              <a:rPr lang="en-US" dirty="0" smtClean="0"/>
              <a:t>emotional effect and to</a:t>
            </a:r>
          </a:p>
          <a:p>
            <a:pPr>
              <a:buNone/>
            </a:pPr>
            <a:r>
              <a:rPr lang="en-US" dirty="0" smtClean="0"/>
              <a:t>intensify the impact on the</a:t>
            </a:r>
          </a:p>
          <a:p>
            <a:pPr>
              <a:buNone/>
            </a:pPr>
            <a:r>
              <a:rPr lang="en-US" dirty="0" smtClean="0"/>
              <a:t>reader.</a:t>
            </a:r>
          </a:p>
          <a:p>
            <a:r>
              <a:rPr lang="en-US" dirty="0" smtClean="0"/>
              <a:t>Example: “such sweet sorrow”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9788" y="1676400"/>
            <a:ext cx="4038600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The repetition of the</a:t>
            </a:r>
          </a:p>
          <a:p>
            <a:pPr>
              <a:buNone/>
            </a:pPr>
            <a:r>
              <a:rPr lang="en-US" dirty="0" smtClean="0"/>
              <a:t>same sounds at the</a:t>
            </a:r>
          </a:p>
          <a:p>
            <a:pPr>
              <a:buNone/>
            </a:pPr>
            <a:r>
              <a:rPr lang="en-US" dirty="0" smtClean="0"/>
              <a:t>beginning of two or more</a:t>
            </a:r>
          </a:p>
          <a:p>
            <a:pPr>
              <a:buNone/>
            </a:pPr>
            <a:r>
              <a:rPr lang="en-US" dirty="0" smtClean="0"/>
              <a:t>adjacent words or stressed</a:t>
            </a:r>
          </a:p>
          <a:p>
            <a:pPr>
              <a:buNone/>
            </a:pPr>
            <a:r>
              <a:rPr lang="en-US" dirty="0" smtClean="0"/>
              <a:t>syllables.</a:t>
            </a:r>
          </a:p>
          <a:p>
            <a:r>
              <a:rPr lang="en-US" dirty="0" smtClean="0"/>
              <a:t>Example: “furrow followed free” </a:t>
            </a:r>
            <a:r>
              <a:rPr lang="en-US" sz="2000" dirty="0" smtClean="0"/>
              <a:t>(from </a:t>
            </a:r>
            <a:r>
              <a:rPr lang="en-US" sz="2000" i="1" dirty="0" smtClean="0"/>
              <a:t>The Rime of the Ancient Mariner </a:t>
            </a:r>
            <a:r>
              <a:rPr lang="en-US" sz="2000" dirty="0" smtClean="0"/>
              <a:t>by Samuel Taylor Coleridge)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758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Figurative Language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7620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Personification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648200" y="914400"/>
            <a:ext cx="4040188" cy="762000"/>
          </a:xfrm>
        </p:spPr>
        <p:txBody>
          <a:bodyPr/>
          <a:lstStyle/>
          <a:p>
            <a:r>
              <a:rPr lang="en-US" sz="3300" dirty="0" smtClean="0"/>
              <a:t>Onomatopoeia</a:t>
            </a:r>
            <a:endParaRPr lang="en-US" sz="330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"/>
          </p:nvPr>
        </p:nvSpPr>
        <p:spPr>
          <a:xfrm>
            <a:off x="152400" y="1447800"/>
            <a:ext cx="4038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Nonhuman things or</a:t>
            </a:r>
          </a:p>
          <a:p>
            <a:pPr>
              <a:buNone/>
            </a:pPr>
            <a:r>
              <a:rPr lang="en-US" sz="2800" dirty="0" smtClean="0"/>
              <a:t>abstractions are</a:t>
            </a:r>
          </a:p>
          <a:p>
            <a:pPr>
              <a:buNone/>
            </a:pPr>
            <a:r>
              <a:rPr lang="en-US" sz="2800" dirty="0" smtClean="0"/>
              <a:t>represented as having</a:t>
            </a:r>
          </a:p>
          <a:p>
            <a:pPr>
              <a:buNone/>
            </a:pPr>
            <a:r>
              <a:rPr lang="en-US" sz="2800" dirty="0" smtClean="0"/>
              <a:t>human qualities.</a:t>
            </a:r>
          </a:p>
          <a:p>
            <a:r>
              <a:rPr lang="en-US" sz="2800" dirty="0" smtClean="0"/>
              <a:t>Example: “A tree that may in summer wear a nest of robins in her hair”  </a:t>
            </a:r>
          </a:p>
          <a:p>
            <a:pPr marL="419100" indent="-19050">
              <a:buNone/>
            </a:pPr>
            <a:r>
              <a:rPr lang="en-US" sz="2000" dirty="0" smtClean="0"/>
              <a:t>(from “Trees” by Joyce Kilmer)</a:t>
            </a:r>
            <a:r>
              <a:rPr lang="en-US" sz="2800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43400" y="1447800"/>
            <a:ext cx="46482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 smtClean="0"/>
              <a:t>The use of words that</a:t>
            </a:r>
          </a:p>
          <a:p>
            <a:pPr>
              <a:buNone/>
            </a:pPr>
            <a:r>
              <a:rPr lang="en-US" sz="3000" dirty="0" smtClean="0"/>
              <a:t>sound like what they</a:t>
            </a:r>
          </a:p>
          <a:p>
            <a:pPr>
              <a:buNone/>
            </a:pPr>
            <a:r>
              <a:rPr lang="en-US" sz="3000" dirty="0" smtClean="0"/>
              <a:t>mean.</a:t>
            </a:r>
          </a:p>
          <a:p>
            <a:r>
              <a:rPr lang="en-US" sz="3300" dirty="0" smtClean="0"/>
              <a:t>Example: “Hear the sledges with the bells— Silver bells! </a:t>
            </a:r>
          </a:p>
          <a:p>
            <a:pPr marL="419100" indent="-20638">
              <a:buNone/>
            </a:pPr>
            <a:r>
              <a:rPr lang="en-US" sz="3300" dirty="0" smtClean="0"/>
              <a:t>What a world of merriment</a:t>
            </a:r>
          </a:p>
          <a:p>
            <a:pPr marL="398463" indent="344488">
              <a:buNone/>
            </a:pPr>
            <a:r>
              <a:rPr lang="en-US" sz="3300" dirty="0" smtClean="0"/>
              <a:t>their melody foretells!  How they tinkle, tinkle, tinkle, </a:t>
            </a:r>
          </a:p>
          <a:p>
            <a:pPr marL="419100" indent="-20638">
              <a:buNone/>
            </a:pPr>
            <a:r>
              <a:rPr lang="en-US" sz="3300" dirty="0" smtClean="0"/>
              <a:t>In the icy air of night!”</a:t>
            </a:r>
          </a:p>
          <a:p>
            <a:pPr marL="419100" indent="-20638">
              <a:buNone/>
            </a:pPr>
            <a:r>
              <a:rPr lang="en-US" sz="2200" dirty="0" smtClean="0"/>
              <a:t>(from “The Bells” by Edgar</a:t>
            </a:r>
          </a:p>
          <a:p>
            <a:pPr marL="419100" indent="-20638">
              <a:buNone/>
            </a:pPr>
            <a:r>
              <a:rPr lang="en-US" sz="2200" dirty="0" smtClean="0"/>
              <a:t>Allan Poe)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758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Figurative Language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76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Hyperbole</a:t>
            </a:r>
          </a:p>
          <a:p>
            <a:r>
              <a:rPr lang="en-US" sz="3300" dirty="0" smtClean="0"/>
              <a:t>	</a:t>
            </a:r>
            <a:endParaRPr lang="en-US" sz="33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648200" y="914400"/>
            <a:ext cx="4040188" cy="762000"/>
          </a:xfrm>
        </p:spPr>
        <p:txBody>
          <a:bodyPr/>
          <a:lstStyle/>
          <a:p>
            <a:r>
              <a:rPr lang="en-US" sz="3300" dirty="0" smtClean="0"/>
              <a:t>Idiom</a:t>
            </a:r>
            <a:endParaRPr lang="en-US" sz="33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57200" y="1752600"/>
            <a:ext cx="4038600" cy="4362928"/>
          </a:xfrm>
        </p:spPr>
        <p:txBody>
          <a:bodyPr>
            <a:normAutofit/>
          </a:bodyPr>
          <a:lstStyle/>
          <a:p>
            <a:r>
              <a:rPr lang="en-US" dirty="0" smtClean="0"/>
              <a:t>An intentionally</a:t>
            </a:r>
          </a:p>
          <a:p>
            <a:pPr>
              <a:buNone/>
            </a:pPr>
            <a:r>
              <a:rPr lang="en-US" dirty="0" smtClean="0"/>
              <a:t>exaggerated figure of</a:t>
            </a:r>
          </a:p>
          <a:p>
            <a:pPr>
              <a:buNone/>
            </a:pPr>
            <a:r>
              <a:rPr lang="en-US" dirty="0" smtClean="0"/>
              <a:t>speech for emphasis or</a:t>
            </a:r>
          </a:p>
          <a:p>
            <a:pPr>
              <a:buNone/>
            </a:pPr>
            <a:r>
              <a:rPr lang="en-US" dirty="0" smtClean="0"/>
              <a:t>effect.</a:t>
            </a:r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"All the perfumes of Arabia</a:t>
            </a:r>
          </a:p>
          <a:p>
            <a:pPr>
              <a:buNone/>
            </a:pPr>
            <a:r>
              <a:rPr lang="en-US" dirty="0" smtClean="0"/>
              <a:t>could not sweeten this</a:t>
            </a:r>
          </a:p>
          <a:p>
            <a:pPr>
              <a:buNone/>
            </a:pPr>
            <a:r>
              <a:rPr lang="en-US" dirty="0" smtClean="0"/>
              <a:t>little hand." </a:t>
            </a:r>
          </a:p>
          <a:p>
            <a:pPr>
              <a:buNone/>
            </a:pPr>
            <a:r>
              <a:rPr lang="en-US" sz="2000" dirty="0" smtClean="0"/>
              <a:t>(from </a:t>
            </a:r>
            <a:r>
              <a:rPr lang="en-US" sz="2000" i="1" dirty="0" smtClean="0"/>
              <a:t>Macbeth</a:t>
            </a:r>
            <a:r>
              <a:rPr lang="en-US" sz="2000" dirty="0" smtClean="0"/>
              <a:t> by William</a:t>
            </a:r>
          </a:p>
          <a:p>
            <a:pPr>
              <a:buNone/>
            </a:pPr>
            <a:r>
              <a:rPr lang="en-US" sz="2000" dirty="0" smtClean="0"/>
              <a:t>Shakespeare)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9788" y="1600200"/>
            <a:ext cx="4038600" cy="4515328"/>
          </a:xfrm>
        </p:spPr>
        <p:txBody>
          <a:bodyPr>
            <a:normAutofit/>
          </a:bodyPr>
          <a:lstStyle/>
          <a:p>
            <a:r>
              <a:rPr lang="en-US" dirty="0" smtClean="0"/>
              <a:t>An expression that has a</a:t>
            </a:r>
          </a:p>
          <a:p>
            <a:pPr>
              <a:buNone/>
            </a:pPr>
            <a:r>
              <a:rPr lang="en-US" dirty="0" smtClean="0"/>
              <a:t>different meaning from</a:t>
            </a:r>
          </a:p>
          <a:p>
            <a:pPr>
              <a:buNone/>
            </a:pPr>
            <a:r>
              <a:rPr lang="en-US" dirty="0" smtClean="0"/>
              <a:t>the literal meaning of its</a:t>
            </a:r>
          </a:p>
          <a:p>
            <a:pPr>
              <a:buNone/>
            </a:pPr>
            <a:r>
              <a:rPr lang="en-US" dirty="0" smtClean="0"/>
              <a:t>individual words. Idioms</a:t>
            </a:r>
          </a:p>
          <a:p>
            <a:pPr>
              <a:buNone/>
            </a:pPr>
            <a:r>
              <a:rPr lang="en-US" dirty="0" smtClean="0"/>
              <a:t>are particular to a given</a:t>
            </a:r>
          </a:p>
          <a:p>
            <a:pPr>
              <a:buNone/>
            </a:pPr>
            <a:r>
              <a:rPr lang="en-US" dirty="0" smtClean="0"/>
              <a:t>language and usually</a:t>
            </a:r>
          </a:p>
          <a:p>
            <a:pPr>
              <a:buNone/>
            </a:pPr>
            <a:r>
              <a:rPr lang="en-US" dirty="0" smtClean="0"/>
              <a:t>cannot be translated</a:t>
            </a:r>
          </a:p>
          <a:p>
            <a:pPr>
              <a:buNone/>
            </a:pPr>
            <a:r>
              <a:rPr lang="en-US" dirty="0" smtClean="0"/>
              <a:t>literally.</a:t>
            </a:r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i="1" dirty="0" smtClean="0"/>
              <a:t>Under the weather</a:t>
            </a:r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Characterization</a:t>
            </a:r>
            <a:r>
              <a:rPr lang="en-US" dirty="0" smtClean="0"/>
              <a:t>  is the creation of imaginary persons so that they seem lifelike. There are three fundamental methods of characterization.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/>
            <a:r>
              <a:rPr lang="en-US" dirty="0" smtClean="0"/>
              <a:t>The explicit presentation by the author of the character through direct description, either in an introductory block or more often piecemeal throughout the work, illustrated by action (external characterization).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/>
            <a:r>
              <a:rPr lang="en-US" dirty="0" smtClean="0"/>
              <a:t>The presentation of a character in action, with little or no explicit comment by the author, in the expectation that the reader can deduce the attributes of the character from his/her actions (external characterization).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representation from within a character, without comment by the author, of the impact of actions and emotions on the character’s inner self (internal characterization).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Character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Internal Character Development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Feelings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Thoughts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Emotions</a:t>
            </a:r>
          </a:p>
          <a:p>
            <a:pPr lvl="1">
              <a:buNone/>
            </a:pP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8862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External Character Development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Actions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Relationships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Dialogues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Review: Literary Devices of Fiction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71500" y="1457121"/>
            <a:ext cx="34290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ELEMENTS</a:t>
            </a:r>
          </a:p>
          <a:p>
            <a:r>
              <a:rPr lang="en-US" sz="2800" dirty="0" smtClean="0"/>
              <a:t>Setting</a:t>
            </a:r>
          </a:p>
          <a:p>
            <a:r>
              <a:rPr lang="en-US" sz="2800" dirty="0" smtClean="0"/>
              <a:t>Mood</a:t>
            </a:r>
          </a:p>
          <a:p>
            <a:r>
              <a:rPr lang="en-US" sz="2800" dirty="0" smtClean="0"/>
              <a:t>Plot</a:t>
            </a:r>
          </a:p>
          <a:p>
            <a:r>
              <a:rPr lang="en-US" sz="2800" dirty="0" smtClean="0"/>
              <a:t>Flashback</a:t>
            </a:r>
          </a:p>
          <a:p>
            <a:r>
              <a:rPr lang="en-US" sz="2800" dirty="0" smtClean="0"/>
              <a:t>Foreshadowing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64736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TECHNIQUES</a:t>
            </a:r>
          </a:p>
          <a:p>
            <a:r>
              <a:rPr lang="en-US" sz="2800" dirty="0" smtClean="0"/>
              <a:t>Allusion</a:t>
            </a:r>
          </a:p>
          <a:p>
            <a:r>
              <a:rPr lang="en-US" sz="2800" dirty="0" smtClean="0"/>
              <a:t>Figurative Language</a:t>
            </a:r>
          </a:p>
          <a:p>
            <a:pPr lvl="1"/>
            <a:r>
              <a:rPr lang="en-US" sz="2800" dirty="0" smtClean="0"/>
              <a:t>Simile</a:t>
            </a:r>
          </a:p>
          <a:p>
            <a:pPr lvl="1"/>
            <a:r>
              <a:rPr lang="en-US" sz="2800" dirty="0" smtClean="0"/>
              <a:t>Metaphor</a:t>
            </a:r>
          </a:p>
          <a:p>
            <a:pPr lvl="1"/>
            <a:r>
              <a:rPr lang="en-US" sz="2800" dirty="0" smtClean="0"/>
              <a:t>Imagery</a:t>
            </a:r>
          </a:p>
          <a:p>
            <a:pPr lvl="1"/>
            <a:r>
              <a:rPr lang="en-US" sz="2800" dirty="0" smtClean="0"/>
              <a:t>Alliteration</a:t>
            </a:r>
          </a:p>
          <a:p>
            <a:pPr lvl="1"/>
            <a:r>
              <a:rPr lang="en-US" sz="2800" dirty="0" smtClean="0"/>
              <a:t>Personification</a:t>
            </a:r>
          </a:p>
          <a:p>
            <a:pPr lvl="1"/>
            <a:r>
              <a:rPr lang="en-US" sz="2800" dirty="0" smtClean="0"/>
              <a:t>Onomatopoeia</a:t>
            </a:r>
          </a:p>
          <a:p>
            <a:pPr lvl="1"/>
            <a:r>
              <a:rPr lang="en-US" sz="2800" dirty="0" smtClean="0"/>
              <a:t>Hyperbole</a:t>
            </a:r>
          </a:p>
          <a:p>
            <a:pPr lvl="1"/>
            <a:r>
              <a:rPr lang="en-US" sz="2800" dirty="0" smtClean="0"/>
              <a:t>Idiom</a:t>
            </a:r>
          </a:p>
          <a:p>
            <a:r>
              <a:rPr lang="en-US" sz="2800" dirty="0" smtClean="0"/>
              <a:t>Dialogue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257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Literary device: A specific convention or structure that is employed by the author to produce a given effect, such as imagery, irony, or foreshadowing. Literary devices are important aspects of an author’s style.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Review: Literary Devices of Fiction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4290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ELEMENTS</a:t>
            </a:r>
          </a:p>
          <a:p>
            <a:r>
              <a:rPr lang="en-US" sz="2800" dirty="0" smtClean="0"/>
              <a:t>Setting</a:t>
            </a:r>
          </a:p>
          <a:p>
            <a:r>
              <a:rPr lang="en-US" sz="2800" dirty="0" smtClean="0"/>
              <a:t>Mood</a:t>
            </a:r>
          </a:p>
          <a:p>
            <a:r>
              <a:rPr lang="en-US" sz="2800" dirty="0" smtClean="0"/>
              <a:t>Plot</a:t>
            </a:r>
          </a:p>
          <a:p>
            <a:r>
              <a:rPr lang="en-US" sz="2800" dirty="0" smtClean="0"/>
              <a:t>Flashback</a:t>
            </a:r>
          </a:p>
          <a:p>
            <a:r>
              <a:rPr lang="en-US" sz="2800" dirty="0" smtClean="0"/>
              <a:t>Foreshadowing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64736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TECHNIQUES</a:t>
            </a:r>
          </a:p>
          <a:p>
            <a:r>
              <a:rPr lang="en-US" sz="2800" dirty="0" smtClean="0"/>
              <a:t>Allusion</a:t>
            </a:r>
          </a:p>
          <a:p>
            <a:r>
              <a:rPr lang="en-US" sz="2800" dirty="0" smtClean="0"/>
              <a:t>Figurative Language</a:t>
            </a:r>
          </a:p>
          <a:p>
            <a:pPr lvl="1"/>
            <a:r>
              <a:rPr lang="en-US" sz="2800" dirty="0" smtClean="0"/>
              <a:t>Simile</a:t>
            </a:r>
          </a:p>
          <a:p>
            <a:pPr lvl="1"/>
            <a:r>
              <a:rPr lang="en-US" sz="2800" dirty="0" smtClean="0"/>
              <a:t>Metaphor</a:t>
            </a:r>
          </a:p>
          <a:p>
            <a:pPr lvl="1"/>
            <a:r>
              <a:rPr lang="en-US" sz="2800" dirty="0" smtClean="0"/>
              <a:t>Imagery</a:t>
            </a:r>
          </a:p>
          <a:p>
            <a:pPr lvl="1"/>
            <a:r>
              <a:rPr lang="en-US" sz="2800" dirty="0" smtClean="0"/>
              <a:t>Alliteration</a:t>
            </a:r>
          </a:p>
          <a:p>
            <a:pPr lvl="1"/>
            <a:r>
              <a:rPr lang="en-US" sz="2800" dirty="0" smtClean="0"/>
              <a:t>Personification</a:t>
            </a:r>
          </a:p>
          <a:p>
            <a:pPr lvl="1"/>
            <a:r>
              <a:rPr lang="en-US" sz="2800" dirty="0" smtClean="0"/>
              <a:t>Onomatopoeia</a:t>
            </a:r>
          </a:p>
          <a:p>
            <a:pPr lvl="1"/>
            <a:r>
              <a:rPr lang="en-US" sz="2800" dirty="0" smtClean="0"/>
              <a:t>Hyperbole</a:t>
            </a:r>
          </a:p>
          <a:p>
            <a:pPr lvl="1"/>
            <a:r>
              <a:rPr lang="en-US" sz="2800" dirty="0" smtClean="0"/>
              <a:t>Idiom</a:t>
            </a:r>
          </a:p>
          <a:p>
            <a:r>
              <a:rPr lang="en-US" sz="2800" dirty="0" smtClean="0"/>
              <a:t>Dialogue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257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Literary device: A specific convention or structure that is employed by the author to produce a given effect, such as imagery, irony, or foreshadowing. Literary devices are important aspect’s of an author’s style.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Point of View-Narrator (element)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47545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narrator</a:t>
            </a:r>
            <a:r>
              <a:rPr lang="en-US" dirty="0" smtClean="0"/>
              <a:t> is the teller of a story.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u="sng" dirty="0" smtClean="0"/>
              <a:t>Reliable narrator</a:t>
            </a:r>
            <a:r>
              <a:rPr lang="en-US" dirty="0" smtClean="0"/>
              <a:t>—the reader accepts the statements of fact and judgment without serious question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u="sng" dirty="0" smtClean="0"/>
              <a:t>Unreliable narrator</a:t>
            </a:r>
            <a:r>
              <a:rPr lang="en-US" dirty="0" smtClean="0"/>
              <a:t>—the reader questions or seeks to qualify the statements of fact and judgment.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47545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point of view </a:t>
            </a:r>
            <a:r>
              <a:rPr lang="en-US" dirty="0" smtClean="0"/>
              <a:t>is the perspective from which the events in the story are told. The author may choose to use any of the following:</a:t>
            </a:r>
          </a:p>
          <a:p>
            <a:pPr lvl="1"/>
            <a:r>
              <a:rPr lang="en-US" dirty="0" smtClean="0"/>
              <a:t>Omniscient/third-person omniscient</a:t>
            </a:r>
          </a:p>
          <a:p>
            <a:pPr lvl="1"/>
            <a:r>
              <a:rPr lang="en-US" dirty="0" smtClean="0"/>
              <a:t>Omniscient/third-person limited</a:t>
            </a:r>
          </a:p>
          <a:p>
            <a:pPr lvl="1"/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First person/subjective</a:t>
            </a:r>
          </a:p>
          <a:p>
            <a:pPr lvl="1"/>
            <a:r>
              <a:rPr lang="en-US" dirty="0" smtClean="0"/>
              <a:t>Limited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4754563"/>
          </a:xfrm>
        </p:spPr>
        <p:txBody>
          <a:bodyPr>
            <a:normAutofit/>
          </a:bodyPr>
          <a:lstStyle/>
          <a:p>
            <a:r>
              <a:rPr lang="en-US" u="sng" dirty="0" smtClean="0"/>
              <a:t>Omniscient/third-person omniscient</a:t>
            </a:r>
            <a:r>
              <a:rPr lang="en-US" dirty="0" smtClean="0"/>
              <a:t>—The narrator tells the story in third person from an all-knowing perspective. The knowledge is not limited by any one character’s view or behavior, as the narrator knows everything about all characters.</a:t>
            </a:r>
          </a:p>
          <a:p>
            <a:pPr lvl="1"/>
            <a:r>
              <a:rPr lang="en-US" dirty="0" smtClean="0"/>
              <a:t>Signal pronouns—he, she, they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4754563"/>
          </a:xfrm>
        </p:spPr>
        <p:txBody>
          <a:bodyPr>
            <a:normAutofit/>
          </a:bodyPr>
          <a:lstStyle/>
          <a:p>
            <a:r>
              <a:rPr lang="en-US" u="sng" dirty="0" smtClean="0"/>
              <a:t>Omniscient/third-person limited</a:t>
            </a:r>
            <a:r>
              <a:rPr lang="en-US" dirty="0" smtClean="0"/>
              <a:t>—The narrator restricts his knowledge to one character’s view or behavior.</a:t>
            </a:r>
          </a:p>
          <a:p>
            <a:pPr lvl="1"/>
            <a:r>
              <a:rPr lang="en-US" dirty="0" smtClean="0"/>
              <a:t>Signal pronouns—he, she, they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Objective</a:t>
            </a:r>
            <a:r>
              <a:rPr lang="en-US" dirty="0" smtClean="0"/>
              <a:t>—The narrator reveals only the actions and words without the benefit of the inner thoughts and feelings.</a:t>
            </a:r>
          </a:p>
          <a:p>
            <a:pPr lvl="1"/>
            <a:r>
              <a:rPr lang="en-US" dirty="0" smtClean="0"/>
              <a:t>Signal pronouns—he, she, they</a:t>
            </a:r>
          </a:p>
          <a:p>
            <a:pPr lvl="1">
              <a:buNone/>
            </a:pPr>
            <a:endParaRPr lang="en-US" u="sng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4754563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First person/subjective</a:t>
            </a:r>
            <a:r>
              <a:rPr lang="en-US" dirty="0" smtClean="0"/>
              <a:t>—The narrator restricts the perspective to that of only one character to tell the story.</a:t>
            </a:r>
          </a:p>
          <a:p>
            <a:pPr lvl="1"/>
            <a:r>
              <a:rPr lang="en-US" dirty="0" smtClean="0"/>
              <a:t>Signal pronouns—I, we, us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Limited</a:t>
            </a:r>
            <a:r>
              <a:rPr lang="en-US" dirty="0" smtClean="0"/>
              <a:t>—A narrative mode in which the story is told through the point of view of a single character and is limited to what he or she sees, hears, feels, or is told.</a:t>
            </a:r>
          </a:p>
          <a:p>
            <a:pPr lvl="1"/>
            <a:r>
              <a:rPr lang="en-US" dirty="0" smtClean="0"/>
              <a:t>Signal pronouns—I, we, us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Theme (element)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u="sng" dirty="0" smtClean="0"/>
              <a:t>theme</a:t>
            </a:r>
            <a:r>
              <a:rPr lang="en-US" dirty="0" smtClean="0"/>
              <a:t> is the central or universal idea of a piece of fiction.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An </a:t>
            </a:r>
            <a:r>
              <a:rPr lang="en-US" u="sng" dirty="0" smtClean="0"/>
              <a:t>implicit theme</a:t>
            </a:r>
            <a:r>
              <a:rPr lang="en-US" dirty="0" smtClean="0"/>
              <a:t> refers to the author’s ability to construct a piece in such a way that through inference the reader understands the theme.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u="sng" dirty="0" smtClean="0"/>
              <a:t>theme</a:t>
            </a:r>
            <a:r>
              <a:rPr lang="en-US" dirty="0" smtClean="0"/>
              <a:t> is also the main idea of a nonfiction essay.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An </a:t>
            </a:r>
            <a:r>
              <a:rPr lang="en-US" u="sng" dirty="0" smtClean="0"/>
              <a:t>explicit theme</a:t>
            </a:r>
            <a:r>
              <a:rPr lang="en-US" dirty="0" smtClean="0"/>
              <a:t> refers to when the author overtly states the theme somewhere in the work.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u="sng" dirty="0" smtClean="0"/>
              <a:t>universal theme</a:t>
            </a:r>
            <a:r>
              <a:rPr lang="en-US" dirty="0" smtClean="0"/>
              <a:t> transcends social and cultural boundaries and speaks to a common human experience.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 smtClean="0"/>
              <a:t>human condition</a:t>
            </a:r>
            <a:r>
              <a:rPr lang="en-US" dirty="0" smtClean="0"/>
              <a:t> encompasses all of the experience of being human. The ongoing way in which humans react to or cope with these events is the human condition.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pPr algn="ctr"/>
            <a:r>
              <a:rPr lang="en-US" b="1" dirty="0" smtClean="0"/>
              <a:t>Setting (element)</a:t>
            </a:r>
            <a:endParaRPr lang="en-US" b="1" dirty="0"/>
          </a:p>
        </p:txBody>
      </p:sp>
      <p:pic>
        <p:nvPicPr>
          <p:cNvPr id="4" name="Content Placeholder 3" descr="setting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586706" y="1600200"/>
            <a:ext cx="3398587" cy="4525963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1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u="sng" dirty="0" smtClean="0"/>
              <a:t>setting</a:t>
            </a:r>
            <a:r>
              <a:rPr lang="en-US" dirty="0" smtClean="0"/>
              <a:t> of a story is the time and place in which it occurs.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Elements of setting may include the physical, psychological, cultural, or historical background against which the story takes place.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Sensory Details (techniques)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u="sng" dirty="0" smtClean="0"/>
              <a:t>Sensory details</a:t>
            </a:r>
            <a:r>
              <a:rPr lang="en-US" dirty="0" smtClean="0"/>
              <a:t> are details in writing that describe what is seen, heard, smelled, tasted, or touched.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Writers often use sensory details to enhance the mood and theme in writing.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Mood (element)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u="sng" dirty="0" smtClean="0"/>
              <a:t>mood</a:t>
            </a:r>
            <a:r>
              <a:rPr lang="en-US" sz="2800" dirty="0" smtClean="0"/>
              <a:t> of a story is the atmosphere or feeling created by the writer and expressed through setting. (what the reader feels)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 descr="mood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2362200"/>
            <a:ext cx="3200400" cy="3124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/>
            <a:r>
              <a:rPr lang="en-US" b="1" dirty="0" smtClean="0"/>
              <a:t>Plot (element)</a:t>
            </a:r>
            <a:endParaRPr lang="en-US" b="1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153400" cy="1905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u="sng" dirty="0" smtClean="0"/>
              <a:t>Plot</a:t>
            </a:r>
            <a:r>
              <a:rPr lang="en-US" dirty="0" smtClean="0"/>
              <a:t> is the basic sequence of events in a story. In conventional stories, plot has three main parts: rising action, climax, and falling action.</a:t>
            </a:r>
          </a:p>
        </p:txBody>
      </p:sp>
      <p:pic>
        <p:nvPicPr>
          <p:cNvPr id="15" name="Picture 14" descr="plot-chart-label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7800" y="3276600"/>
            <a:ext cx="6172200" cy="27527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Flashback (technique)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flashback</a:t>
            </a:r>
            <a:r>
              <a:rPr lang="en-US" dirty="0" smtClean="0"/>
              <a:t> is a literary device by which a work presents material that occurred prior to the opening scene. </a:t>
            </a:r>
          </a:p>
          <a:p>
            <a:endParaRPr lang="en-US" dirty="0" smtClean="0"/>
          </a:p>
          <a:p>
            <a:r>
              <a:rPr lang="en-US" dirty="0" smtClean="0"/>
              <a:t>Various methods may be used such as recollections of characters, narration by the characters, dream sequences, and reveries.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Foreshadowing (technique)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Foreshadowing</a:t>
            </a:r>
            <a:r>
              <a:rPr lang="en-US" dirty="0" smtClean="0"/>
              <a:t> is hints to events that will occur later. The purpose of foreshadowing is to prepare the reader or viewer for action to come.</a:t>
            </a:r>
          </a:p>
          <a:p>
            <a:endParaRPr lang="en-US" dirty="0" smtClean="0"/>
          </a:p>
          <a:p>
            <a:r>
              <a:rPr lang="en-US" dirty="0" smtClean="0"/>
              <a:t>Foreshadowing can result from 	</a:t>
            </a:r>
          </a:p>
          <a:p>
            <a:pPr lvl="1"/>
            <a:r>
              <a:rPr lang="en-US" dirty="0" smtClean="0"/>
              <a:t>the establishment of a mood or atmosphere, </a:t>
            </a:r>
          </a:p>
          <a:p>
            <a:pPr lvl="1"/>
            <a:r>
              <a:rPr lang="en-US" dirty="0" smtClean="0"/>
              <a:t>an event that adumbrates the later action,</a:t>
            </a:r>
          </a:p>
          <a:p>
            <a:pPr lvl="1"/>
            <a:r>
              <a:rPr lang="en-US" dirty="0" smtClean="0"/>
              <a:t>the appearance of physical objects or facts, or </a:t>
            </a:r>
          </a:p>
          <a:p>
            <a:pPr lvl="1"/>
            <a:r>
              <a:rPr lang="en-US" dirty="0" smtClean="0"/>
              <a:t>the revelation of a fundamental and decisive character trait. 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dirty="0" smtClean="0"/>
              <a:t>Allusion (techniques)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An </a:t>
            </a:r>
            <a:r>
              <a:rPr lang="en-US" u="sng" dirty="0" smtClean="0"/>
              <a:t>allusion</a:t>
            </a:r>
            <a:r>
              <a:rPr lang="en-US" dirty="0" smtClean="0"/>
              <a:t> is a reference within a literary work to another work of literature, art, or real event. The reference is often brief and implied.</a:t>
            </a:r>
          </a:p>
          <a:p>
            <a:pPr lvl="1">
              <a:lnSpc>
                <a:spcPct val="150000"/>
              </a:lnSpc>
            </a:pPr>
            <a:r>
              <a:rPr lang="en-US" u="sng" dirty="0" smtClean="0"/>
              <a:t>Mythological allusion</a:t>
            </a:r>
            <a:r>
              <a:rPr lang="en-US" dirty="0" smtClean="0"/>
              <a:t>—a direct or indirect reference to a character or event in mythology</a:t>
            </a:r>
          </a:p>
          <a:p>
            <a:pPr lvl="1">
              <a:lnSpc>
                <a:spcPct val="150000"/>
              </a:lnSpc>
            </a:pPr>
            <a:r>
              <a:rPr lang="en-US" u="sng" dirty="0" smtClean="0"/>
              <a:t>Biblical allusion</a:t>
            </a:r>
            <a:r>
              <a:rPr lang="en-US" dirty="0" smtClean="0"/>
              <a:t>—a reference to a character or event from the bible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iterary Devices (elements and Techniques) of fiction&amp;quot;&quot;/&gt;&lt;property id=&quot;20307&quot; value=&quot;298&quot;/&gt;&lt;/object&gt;&lt;object type=&quot;3&quot; unique_id=&quot;10005&quot;&gt;&lt;property id=&quot;20148&quot; value=&quot;5&quot;/&gt;&lt;property id=&quot;20300&quot; value=&quot;Slide 2 - &amp;quot;Literary Devices of Fiction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Setting (element)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Mood (element)&amp;quot;&quot;/&gt;&lt;property id=&quot;20307&quot; value=&quot;268&quot;/&gt;&lt;/object&gt;&lt;object type=&quot;3&quot; unique_id=&quot;10008&quot;&gt;&lt;property id=&quot;20148&quot; value=&quot;5&quot;/&gt;&lt;property id=&quot;20300&quot; value=&quot;Slide 5 - &amp;quot;Plot (element)&amp;quot;&quot;/&gt;&lt;property id=&quot;20307&quot; value=&quot;257&quot;/&gt;&lt;/object&gt;&lt;object type=&quot;3&quot; unique_id=&quot;10009&quot;&gt;&lt;property id=&quot;20148&quot; value=&quot;5&quot;/&gt;&lt;property id=&quot;20300&quot; value=&quot;Slide 6 - &amp;quot;Flashback (technique)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Foreshadowing (technique)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Figurative Language (technique)&amp;quot;&quot;/&gt;&lt;property id=&quot;20307&quot; value=&quot;259&quot;/&gt;&lt;/object&gt;&lt;object type=&quot;3&quot; unique_id=&quot;10012&quot;&gt;&lt;property id=&quot;20148&quot; value=&quot;5&quot;/&gt;&lt;property id=&quot;20300&quot; value=&quot;Slide 9 - &amp;quot;Figurative Language&amp;quot;&quot;/&gt;&lt;property id=&quot;20307&quot; value=&quot;270&quot;/&gt;&lt;/object&gt;&lt;object type=&quot;3&quot; unique_id=&quot;10013&quot;&gt;&lt;property id=&quot;20148&quot; value=&quot;5&quot;/&gt;&lt;property id=&quot;20300&quot; value=&quot;Slide 10 - &amp;quot;Figurative Language&amp;quot;&quot;/&gt;&lt;property id=&quot;20307&quot; value=&quot;271&quot;/&gt;&lt;/object&gt;&lt;object type=&quot;3&quot; unique_id=&quot;10014&quot;&gt;&lt;property id=&quot;20148&quot; value=&quot;5&quot;/&gt;&lt;property id=&quot;20300&quot; value=&quot;Slide 11 - &amp;quot;Figurative Language&amp;quot;&quot;/&gt;&lt;property id=&quot;20307&quot; value=&quot;272&quot;/&gt;&lt;/object&gt;&lt;object type=&quot;3&quot; unique_id=&quot;10015&quot;&gt;&lt;property id=&quot;20148&quot; value=&quot;5&quot;/&gt;&lt;property id=&quot;20300&quot; value=&quot;Slide 12 - &amp;quot;Figurative Language&amp;quot;&quot;/&gt;&lt;property id=&quot;20307&quot; value=&quot;273&quot;/&gt;&lt;/object&gt;&lt;object type=&quot;3&quot; unique_id=&quot;10016&quot;&gt;&lt;property id=&quot;20148&quot; value=&quot;5&quot;/&gt;&lt;property id=&quot;20300&quot; value=&quot;Slide 13 - &amp;quot;Rhetorical Device (technique)&amp;quot;&quot;/&gt;&lt;property id=&quot;20307&quot; value=&quot;274&quot;/&gt;&lt;/object&gt;&lt;object type=&quot;3&quot; unique_id=&quot;10017&quot;&gt;&lt;property id=&quot;20148&quot; value=&quot;5&quot;/&gt;&lt;property id=&quot;20300&quot; value=&quot;Slide 14 - &amp;quot;Review: Literary Devices of Fiction&amp;quot;&quot;/&gt;&lt;property id=&quot;20307&quot; value=&quot;275&quot;/&gt;&lt;/object&gt;&lt;object type=&quot;3&quot; unique_id=&quot;10018&quot;&gt;&lt;property id=&quot;20148&quot; value=&quot;5&quot;/&gt;&lt;property id=&quot;20300&quot; value=&quot;Slide 15 - &amp;quot;Types of Characters (element)&amp;quot;&quot;/&gt;&lt;property id=&quot;20307&quot; value=&quot;279&quot;/&gt;&lt;/object&gt;&lt;object type=&quot;3&quot; unique_id=&quot;10019&quot;&gt;&lt;property id=&quot;20148&quot; value=&quot;5&quot;/&gt;&lt;property id=&quot;20300&quot; value=&quot;Slide 16 - &amp;quot;Types of Characters&amp;quot;&quot;/&gt;&lt;property id=&quot;20307&quot; value=&quot;280&quot;/&gt;&lt;/object&gt;&lt;object type=&quot;3&quot; unique_id=&quot;10020&quot;&gt;&lt;property id=&quot;20148&quot; value=&quot;5&quot;/&gt;&lt;property id=&quot;20300&quot; value=&quot;Slide 17 - &amp;quot;Types of Characters&amp;quot;&quot;/&gt;&lt;property id=&quot;20307&quot; value=&quot;281&quot;/&gt;&lt;/object&gt;&lt;object type=&quot;3&quot; unique_id=&quot;10021&quot;&gt;&lt;property id=&quot;20148&quot; value=&quot;5&quot;/&gt;&lt;property id=&quot;20300&quot; value=&quot;Slide 18 - &amp;quot;Conflict (element)&amp;quot;&quot;/&gt;&lt;property id=&quot;20307&quot; value=&quot;282&quot;/&gt;&lt;/object&gt;&lt;object type=&quot;3&quot; unique_id=&quot;10022&quot;&gt;&lt;property id=&quot;20148&quot; value=&quot;5&quot;/&gt;&lt;property id=&quot;20300&quot; value=&quot;Slide 19 - &amp;quot;Types of Conflict &amp;quot;&quot;/&gt;&lt;property id=&quot;20307&quot; value=&quot;283&quot;/&gt;&lt;/object&gt;&lt;object type=&quot;3&quot; unique_id=&quot;10023&quot;&gt;&lt;property id=&quot;20148&quot; value=&quot;5&quot;/&gt;&lt;property id=&quot;20300&quot; value=&quot;Slide 20 - &amp;quot;Characterization&amp;quot;&quot;/&gt;&lt;property id=&quot;20307&quot; value=&quot;261&quot;/&gt;&lt;/object&gt;&lt;object type=&quot;3&quot; unique_id=&quot;10024&quot;&gt;&lt;property id=&quot;20148&quot; value=&quot;5&quot;/&gt;&lt;property id=&quot;20300&quot; value=&quot;Slide 21 - &amp;quot;Characterization&amp;quot;&quot;/&gt;&lt;property id=&quot;20307&quot; value=&quot;276&quot;/&gt;&lt;/object&gt;&lt;object type=&quot;3&quot; unique_id=&quot;10025&quot;&gt;&lt;property id=&quot;20148&quot; value=&quot;5&quot;/&gt;&lt;property id=&quot;20300&quot; value=&quot;Slide 22 - &amp;quot;Characterization&amp;quot;&quot;/&gt;&lt;property id=&quot;20307&quot; value=&quot;277&quot;/&gt;&lt;/object&gt;&lt;object type=&quot;3&quot; unique_id=&quot;10026&quot;&gt;&lt;property id=&quot;20148&quot; value=&quot;5&quot;/&gt;&lt;property id=&quot;20300&quot; value=&quot;Slide 23 - &amp;quot;Characterization&amp;quot;&quot;/&gt;&lt;property id=&quot;20307&quot; value=&quot;278&quot;/&gt;&lt;/object&gt;&lt;object type=&quot;3&quot; unique_id=&quot;10027&quot;&gt;&lt;property id=&quot;20148&quot; value=&quot;5&quot;/&gt;&lt;property id=&quot;20300&quot; value=&quot;Slide 24 - &amp;quot;Character Development&amp;quot;&quot;/&gt;&lt;property id=&quot;20307&quot; value=&quot;284&quot;/&gt;&lt;/object&gt;&lt;object type=&quot;3&quot; unique_id=&quot;10028&quot;&gt;&lt;property id=&quot;20148&quot; value=&quot;5&quot;/&gt;&lt;property id=&quot;20300&quot; value=&quot;Slide 25 - &amp;quot;Character Motivation&amp;quot;&quot;/&gt;&lt;property id=&quot;20307&quot; value=&quot;285&quot;/&gt;&lt;/object&gt;&lt;object type=&quot;3&quot; unique_id=&quot;10029&quot;&gt;&lt;property id=&quot;20148&quot; value=&quot;5&quot;/&gt;&lt;property id=&quot;20300&quot; value=&quot;Slide 26 - &amp;quot;Irony (technique)&amp;quot;&quot;/&gt;&lt;property id=&quot;20307&quot; value=&quot;265&quot;/&gt;&lt;/object&gt;&lt;object type=&quot;3&quot; unique_id=&quot;10030&quot;&gt;&lt;property id=&quot;20148&quot; value=&quot;5&quot;/&gt;&lt;property id=&quot;20300&quot; value=&quot;Slide 27 - &amp;quot;Foreshadowing (technique)&amp;quot;&quot;/&gt;&lt;property id=&quot;20307&quot; value=&quot;290&quot;/&gt;&lt;/object&gt;&lt;object type=&quot;3&quot; unique_id=&quot;10031&quot;&gt;&lt;property id=&quot;20148&quot; value=&quot;5&quot;/&gt;&lt;property id=&quot;20300&quot; value=&quot;Slide 28 - &amp;quot;Imagery and Dialogue (techniques)&amp;quot;&quot;/&gt;&lt;property id=&quot;20307&quot; value=&quot;289&quot;/&gt;&lt;/object&gt;&lt;object type=&quot;3&quot; unique_id=&quot;10032&quot;&gt;&lt;property id=&quot;20148&quot; value=&quot;5&quot;/&gt;&lt;property id=&quot;20300&quot; value=&quot;Slide 29 - &amp;quot;Point of View-Narrator (element)&amp;quot;&quot;/&gt;&lt;property id=&quot;20307&quot; value=&quot;260&quot;/&gt;&lt;/object&gt;&lt;object type=&quot;3&quot; unique_id=&quot;10033&quot;&gt;&lt;property id=&quot;20148&quot; value=&quot;5&quot;/&gt;&lt;property id=&quot;20300&quot; value=&quot;Slide 30 - &amp;quot;Point of View&amp;quot;&quot;/&gt;&lt;property id=&quot;20307&quot; value=&quot;294&quot;/&gt;&lt;/object&gt;&lt;object type=&quot;3&quot; unique_id=&quot;10034&quot;&gt;&lt;property id=&quot;20148&quot; value=&quot;5&quot;/&gt;&lt;property id=&quot;20300&quot; value=&quot;Slide 31 - &amp;quot;Point of View&amp;quot;&quot;/&gt;&lt;property id=&quot;20307&quot; value=&quot;291&quot;/&gt;&lt;/object&gt;&lt;object type=&quot;3&quot; unique_id=&quot;10035&quot;&gt;&lt;property id=&quot;20148&quot; value=&quot;5&quot;/&gt;&lt;property id=&quot;20300&quot; value=&quot;Slide 32 - &amp;quot;Point of View&amp;quot;&quot;/&gt;&lt;property id=&quot;20307&quot; value=&quot;292&quot;/&gt;&lt;/object&gt;&lt;object type=&quot;3&quot; unique_id=&quot;10036&quot;&gt;&lt;property id=&quot;20148&quot; value=&quot;5&quot;/&gt;&lt;property id=&quot;20300&quot; value=&quot;Slide 33 - &amp;quot;Point of View&amp;quot;&quot;/&gt;&lt;property id=&quot;20307&quot; value=&quot;293&quot;/&gt;&lt;/object&gt;&lt;object type=&quot;3&quot; unique_id=&quot;10037&quot;&gt;&lt;property id=&quot;20148&quot; value=&quot;5&quot;/&gt;&lt;property id=&quot;20300&quot; value=&quot;Slide 34 - &amp;quot;Sensory Details&amp;quot;&quot;/&gt;&lt;property id=&quot;20307&quot; value=&quot;297&quot;/&gt;&lt;/object&gt;&lt;object type=&quot;3&quot; unique_id=&quot;10038&quot;&gt;&lt;property id=&quot;20148&quot; value=&quot;5&quot;/&gt;&lt;property id=&quot;20300&quot; value=&quot;Slide 35 - &amp;quot;Allusion&amp;quot;&quot;/&gt;&lt;property id=&quot;20307&quot; value=&quot;299&quot;/&gt;&lt;/object&gt;&lt;object type=&quot;3&quot; unique_id=&quot;10039&quot;&gt;&lt;property id=&quot;20148&quot; value=&quot;5&quot;/&gt;&lt;property id=&quot;20300&quot; value=&quot;Slide 36 - &amp;quot; Theme (element)&amp;quot;&quot;/&gt;&lt;property id=&quot;20307&quot; value=&quot;266&quot;/&gt;&lt;/object&gt;&lt;object type=&quot;3&quot; unique_id=&quot;10040&quot;&gt;&lt;property id=&quot;20148&quot; value=&quot;5&quot;/&gt;&lt;property id=&quot;20300&quot; value=&quot;Slide 37 - &amp;quot;Theme&amp;quot;&quot;/&gt;&lt;property id=&quot;20307&quot; value=&quot;295&quot;/&gt;&lt;/object&gt;&lt;object type=&quot;3&quot; unique_id=&quot;10041&quot;&gt;&lt;property id=&quot;20148&quot; value=&quot;5&quot;/&gt;&lt;property id=&quot;20300&quot; value=&quot;Slide 38 - &amp;quot;Theme&amp;quot;&quot;/&gt;&lt;property id=&quot;20307&quot; value=&quot;296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B6C01B3F5EA34E8A42CDC85D7062A2" ma:contentTypeVersion="12" ma:contentTypeDescription="Create a new document." ma:contentTypeScope="" ma:versionID="1c2993e4c8e8d96c26d64bad29fff611">
  <xsd:schema xmlns:xsd="http://www.w3.org/2001/XMLSchema" xmlns:p="http://schemas.microsoft.com/office/2006/metadata/properties" xmlns:ns2="4cbef462-143d-494c-b0fb-0f3180b80534" targetNamespace="http://schemas.microsoft.com/office/2006/metadata/properties" ma:root="true" ma:fieldsID="b4aaa5ffa2de5f0636bd843c00ef9e23" ns2:_="">
    <xsd:import namespace="4cbef462-143d-494c-b0fb-0f3180b80534"/>
    <xsd:element name="properties">
      <xsd:complexType>
        <xsd:sequence>
          <xsd:element name="documentManagement">
            <xsd:complexType>
              <xsd:all>
                <xsd:element ref="ns2:Year_x0020_at_x0020_a_x0020_Glance"/>
                <xsd:element ref="ns2:Unit_x0020_Index" minOccurs="0"/>
                <xsd:element ref="ns2:Lesson_x0020_Index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cbef462-143d-494c-b0fb-0f3180b80534" elementFormDefault="qualified">
    <xsd:import namespace="http://schemas.microsoft.com/office/2006/documentManagement/types"/>
    <xsd:element name="Year_x0020_at_x0020_a_x0020_Glance" ma:index="8" ma:displayName="Year at a Glance" ma:list="dd128df3-8e42-415a-b35c-b3e5153b88e5" ma:internalName="Year_x0020_at_x0020_a_x0020_Glance" ma:showField="Title" ma:web="d2c49fe3-a78d-40cb-9b9a-2fcec23240ea">
      <xsd:simpleType>
        <xsd:restriction base="dms:Lookup"/>
      </xsd:simpleType>
    </xsd:element>
    <xsd:element name="Unit_x0020_Index" ma:index="9" nillable="true" ma:displayName="Unit Index" ma:list="7b84f128-ccda-475c-ba84-0901f30a76a7" ma:internalName="Unit_x0020_Index" ma:showField="Index" ma:web="d2c49fe3-a78d-40cb-9b9a-2fcec23240ea">
      <xsd:simpleType>
        <xsd:restriction base="dms:Lookup"/>
      </xsd:simpleType>
    </xsd:element>
    <xsd:element name="Lesson_x0020_Index" ma:index="10" ma:displayName="Lesson Index" ma:list="2a15d462-92c6-4b88-a10e-458c340d0f54" ma:internalName="Lesson_x0020_Index" ma:readOnly="false" ma:showField="Title" ma:web="d2c49fe3-a78d-40cb-9b9a-2fcec23240ea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 ma:index="11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Unit_x0020_Index xmlns="4cbef462-143d-494c-b0fb-0f3180b80534">71</Unit_x0020_Index>
    <Year_x0020_at_x0020_a_x0020_Glance xmlns="4cbef462-143d-494c-b0fb-0f3180b80534">29</Year_x0020_at_x0020_a_x0020_Glance>
    <Lesson_x0020_Index xmlns="4cbef462-143d-494c-b0fb-0f3180b80534">93</Lesson_x0020_Index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5291A3-8787-4AAD-B167-B1BA6C5D3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ef462-143d-494c-b0fb-0f3180b8053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00E8D67-8A6C-4CFF-9C4D-66C132C02507}">
  <ds:schemaRefs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4cbef462-143d-494c-b0fb-0f3180b80534"/>
  </ds:schemaRefs>
</ds:datastoreItem>
</file>

<file path=customXml/itemProps3.xml><?xml version="1.0" encoding="utf-8"?>
<ds:datastoreItem xmlns:ds="http://schemas.openxmlformats.org/officeDocument/2006/customXml" ds:itemID="{3359846C-D277-4179-8CA3-3F0F83EC17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5772</TotalTime>
  <Words>1597</Words>
  <Application>Microsoft Office PowerPoint</Application>
  <PresentationFormat>On-screen Show (4:3)</PresentationFormat>
  <Paragraphs>242</Paragraphs>
  <Slides>28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Technic</vt:lpstr>
      <vt:lpstr>Literary Devices (elements and Techniques)  of fiction</vt:lpstr>
      <vt:lpstr>Review: Literary Devices of Fiction</vt:lpstr>
      <vt:lpstr>Setting (element)</vt:lpstr>
      <vt:lpstr>Sensory Details (techniques)</vt:lpstr>
      <vt:lpstr>Mood (element)</vt:lpstr>
      <vt:lpstr>Plot (element)</vt:lpstr>
      <vt:lpstr>Flashback (technique)</vt:lpstr>
      <vt:lpstr>Foreshadowing (technique)</vt:lpstr>
      <vt:lpstr>Allusion (techniques)</vt:lpstr>
      <vt:lpstr>Figurative Language (technique)</vt:lpstr>
      <vt:lpstr>Figurative Language</vt:lpstr>
      <vt:lpstr>Figurative Language</vt:lpstr>
      <vt:lpstr>Figurative Language</vt:lpstr>
      <vt:lpstr>Figurative Language</vt:lpstr>
      <vt:lpstr>Characterization</vt:lpstr>
      <vt:lpstr>Characterization</vt:lpstr>
      <vt:lpstr>Characterization</vt:lpstr>
      <vt:lpstr>Characterization</vt:lpstr>
      <vt:lpstr>Character Development</vt:lpstr>
      <vt:lpstr>Review: Literary Devices of Fiction</vt:lpstr>
      <vt:lpstr>Point of View-Narrator (element)</vt:lpstr>
      <vt:lpstr>Point of View</vt:lpstr>
      <vt:lpstr>Point of View</vt:lpstr>
      <vt:lpstr>Point of View</vt:lpstr>
      <vt:lpstr>Point of View</vt:lpstr>
      <vt:lpstr> Theme (element)</vt:lpstr>
      <vt:lpstr>Theme</vt:lpstr>
      <vt:lpstr>Theme</vt:lpstr>
    </vt:vector>
  </TitlesOfParts>
  <Company>Education Service Center Region XIII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Unit 01 Lesson 01 Day 04 PowerPoint - Literary Devices of Fiction</dc:title>
  <dc:creator>Region XIII</dc:creator>
  <cp:lastModifiedBy>Hudson ISD</cp:lastModifiedBy>
  <cp:revision>138</cp:revision>
  <dcterms:created xsi:type="dcterms:W3CDTF">2011-04-30T23:48:09Z</dcterms:created>
  <dcterms:modified xsi:type="dcterms:W3CDTF">2011-09-07T20:29:07Z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0x010100E7B6C01B3F5EA34E8A42CDC85D7062A2</vt:lpwstr>
  </property>
</Properties>
</file>